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 id="2147483684" r:id="rId5"/>
  </p:sldMasterIdLst>
  <p:notesMasterIdLst>
    <p:notesMasterId r:id="rId28"/>
  </p:notesMasterIdLst>
  <p:handoutMasterIdLst>
    <p:handoutMasterId r:id="rId29"/>
  </p:handoutMasterIdLst>
  <p:sldIdLst>
    <p:sldId id="258" r:id="rId6"/>
    <p:sldId id="266" r:id="rId7"/>
    <p:sldId id="270" r:id="rId8"/>
    <p:sldId id="271" r:id="rId9"/>
    <p:sldId id="404" r:id="rId10"/>
    <p:sldId id="274" r:id="rId11"/>
    <p:sldId id="278" r:id="rId12"/>
    <p:sldId id="399" r:id="rId13"/>
    <p:sldId id="287" r:id="rId14"/>
    <p:sldId id="396" r:id="rId15"/>
    <p:sldId id="400" r:id="rId16"/>
    <p:sldId id="401" r:id="rId17"/>
    <p:sldId id="402" r:id="rId18"/>
    <p:sldId id="403" r:id="rId19"/>
    <p:sldId id="405" r:id="rId20"/>
    <p:sldId id="406" r:id="rId21"/>
    <p:sldId id="408" r:id="rId22"/>
    <p:sldId id="410" r:id="rId23"/>
    <p:sldId id="411" r:id="rId24"/>
    <p:sldId id="412" r:id="rId25"/>
    <p:sldId id="413" r:id="rId26"/>
    <p:sldId id="414"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A42"/>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66" autoAdjust="0"/>
    <p:restoredTop sz="82950" autoAdjust="0"/>
  </p:normalViewPr>
  <p:slideViewPr>
    <p:cSldViewPr showGuides="1">
      <p:cViewPr varScale="1">
        <p:scale>
          <a:sx n="50" d="100"/>
          <a:sy n="50" d="100"/>
        </p:scale>
        <p:origin x="79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372"/>
    </p:cViewPr>
  </p:sorterViewPr>
  <p:notesViewPr>
    <p:cSldViewPr showGuides="1">
      <p:cViewPr varScale="1">
        <p:scale>
          <a:sx n="83" d="100"/>
          <a:sy n="83" d="100"/>
        </p:scale>
        <p:origin x="-19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26B81B-FE41-49BB-A916-1C625CF2A1BC}" type="doc">
      <dgm:prSet loTypeId="urn:microsoft.com/office/officeart/2005/8/layout/funnel1" loCatId="relationship" qsTypeId="urn:microsoft.com/office/officeart/2005/8/quickstyle/simple1" qsCatId="simple" csTypeId="urn:microsoft.com/office/officeart/2005/8/colors/colorful4" csCatId="colorful" phldr="1"/>
      <dgm:spPr/>
      <dgm:t>
        <a:bodyPr/>
        <a:lstStyle/>
        <a:p>
          <a:endParaRPr lang="en-US"/>
        </a:p>
      </dgm:t>
    </dgm:pt>
    <dgm:pt modelId="{5E624276-91D6-4BE3-A6E9-D58C31E9C838}">
      <dgm:prSet phldrT="[Text]"/>
      <dgm:spPr/>
      <dgm:t>
        <a:bodyPr/>
        <a:lstStyle/>
        <a:p>
          <a:r>
            <a:rPr lang="en-US" dirty="0"/>
            <a:t>Public Safety</a:t>
          </a:r>
        </a:p>
      </dgm:t>
    </dgm:pt>
    <dgm:pt modelId="{C2A6D51D-2097-403E-AAA7-A197074A75C0}" type="parTrans" cxnId="{92769E62-5C90-48C8-9FD9-6F6E74991172}">
      <dgm:prSet/>
      <dgm:spPr/>
      <dgm:t>
        <a:bodyPr/>
        <a:lstStyle/>
        <a:p>
          <a:endParaRPr lang="en-US"/>
        </a:p>
      </dgm:t>
    </dgm:pt>
    <dgm:pt modelId="{4FDA5D3C-F23C-4642-A91B-E9DD8BFFBEFA}" type="sibTrans" cxnId="{92769E62-5C90-48C8-9FD9-6F6E74991172}">
      <dgm:prSet/>
      <dgm:spPr/>
      <dgm:t>
        <a:bodyPr/>
        <a:lstStyle/>
        <a:p>
          <a:endParaRPr lang="en-US"/>
        </a:p>
      </dgm:t>
    </dgm:pt>
    <dgm:pt modelId="{4C4E0B83-27C2-4E8E-BC78-EB2BEA004902}">
      <dgm:prSet phldrT="[Text]"/>
      <dgm:spPr/>
      <dgm:t>
        <a:bodyPr/>
        <a:lstStyle/>
        <a:p>
          <a:r>
            <a:rPr lang="en-US" dirty="0"/>
            <a:t>Healthcare</a:t>
          </a:r>
        </a:p>
      </dgm:t>
    </dgm:pt>
    <dgm:pt modelId="{10C39FD4-37A7-4431-A470-422B4B27F9D7}" type="parTrans" cxnId="{F6E62AFA-48E0-4311-85F7-F8AD32129D69}">
      <dgm:prSet/>
      <dgm:spPr/>
      <dgm:t>
        <a:bodyPr/>
        <a:lstStyle/>
        <a:p>
          <a:endParaRPr lang="en-US"/>
        </a:p>
      </dgm:t>
    </dgm:pt>
    <dgm:pt modelId="{F5215920-F89A-48FE-9687-C5769D7EF3EF}" type="sibTrans" cxnId="{F6E62AFA-48E0-4311-85F7-F8AD32129D69}">
      <dgm:prSet/>
      <dgm:spPr/>
      <dgm:t>
        <a:bodyPr/>
        <a:lstStyle/>
        <a:p>
          <a:endParaRPr lang="en-US"/>
        </a:p>
      </dgm:t>
    </dgm:pt>
    <dgm:pt modelId="{29E64772-A0E7-4FC4-B491-E149CFBACDA6}">
      <dgm:prSet phldrT="[Text]"/>
      <dgm:spPr/>
      <dgm:t>
        <a:bodyPr/>
        <a:lstStyle/>
        <a:p>
          <a:r>
            <a:rPr lang="en-US" dirty="0"/>
            <a:t>Education</a:t>
          </a:r>
        </a:p>
      </dgm:t>
    </dgm:pt>
    <dgm:pt modelId="{DDFD6C4E-5D55-4A45-A58A-F0366439655D}" type="parTrans" cxnId="{83CE5D54-EBAB-42A1-A209-307FDAE4AE1C}">
      <dgm:prSet/>
      <dgm:spPr/>
      <dgm:t>
        <a:bodyPr/>
        <a:lstStyle/>
        <a:p>
          <a:endParaRPr lang="en-US"/>
        </a:p>
      </dgm:t>
    </dgm:pt>
    <dgm:pt modelId="{0BDF0D13-8C6B-462E-BC84-0C988873C070}" type="sibTrans" cxnId="{83CE5D54-EBAB-42A1-A209-307FDAE4AE1C}">
      <dgm:prSet/>
      <dgm:spPr/>
      <dgm:t>
        <a:bodyPr/>
        <a:lstStyle/>
        <a:p>
          <a:endParaRPr lang="en-US"/>
        </a:p>
      </dgm:t>
    </dgm:pt>
    <dgm:pt modelId="{3333DD45-3AE2-465C-8FE2-DF5B2CE3AAE7}">
      <dgm:prSet phldrT="[Text]"/>
      <dgm:spPr/>
      <dgm:t>
        <a:bodyPr/>
        <a:lstStyle/>
        <a:p>
          <a:r>
            <a:rPr lang="en-US" dirty="0"/>
            <a:t>Rural America</a:t>
          </a:r>
        </a:p>
      </dgm:t>
    </dgm:pt>
    <dgm:pt modelId="{4A676D0B-EFBA-4A1F-B701-56E212B4D7CF}" type="parTrans" cxnId="{A0B1437D-8492-42CA-AB86-681BEFA18B20}">
      <dgm:prSet/>
      <dgm:spPr/>
      <dgm:t>
        <a:bodyPr/>
        <a:lstStyle/>
        <a:p>
          <a:endParaRPr lang="en-US"/>
        </a:p>
      </dgm:t>
    </dgm:pt>
    <dgm:pt modelId="{DA3ACFA3-0BFC-4164-BE0B-9B29D9140015}" type="sibTrans" cxnId="{A0B1437D-8492-42CA-AB86-681BEFA18B20}">
      <dgm:prSet/>
      <dgm:spPr/>
      <dgm:t>
        <a:bodyPr/>
        <a:lstStyle/>
        <a:p>
          <a:endParaRPr lang="en-US"/>
        </a:p>
      </dgm:t>
    </dgm:pt>
    <dgm:pt modelId="{2DC942C7-177B-427F-A117-14B8D3458F87}" type="pres">
      <dgm:prSet presAssocID="{8F26B81B-FE41-49BB-A916-1C625CF2A1BC}" presName="Name0" presStyleCnt="0">
        <dgm:presLayoutVars>
          <dgm:chMax val="4"/>
          <dgm:resizeHandles val="exact"/>
        </dgm:presLayoutVars>
      </dgm:prSet>
      <dgm:spPr/>
      <dgm:t>
        <a:bodyPr/>
        <a:lstStyle/>
        <a:p>
          <a:endParaRPr lang="en-US"/>
        </a:p>
      </dgm:t>
    </dgm:pt>
    <dgm:pt modelId="{FA7A4C51-C80A-425A-9FC1-5895EF41AD1C}" type="pres">
      <dgm:prSet presAssocID="{8F26B81B-FE41-49BB-A916-1C625CF2A1BC}" presName="ellipse" presStyleLbl="trBgShp" presStyleIdx="0" presStyleCnt="1"/>
      <dgm:spPr/>
    </dgm:pt>
    <dgm:pt modelId="{F2293BD0-2469-4A25-97FD-FE962B749768}" type="pres">
      <dgm:prSet presAssocID="{8F26B81B-FE41-49BB-A916-1C625CF2A1BC}" presName="arrow1" presStyleLbl="fgShp" presStyleIdx="0" presStyleCnt="1" custLinFactNeighborX="14000"/>
      <dgm:spPr/>
    </dgm:pt>
    <dgm:pt modelId="{2FF45DDF-FD20-4E30-BB16-C6E44B83F97E}" type="pres">
      <dgm:prSet presAssocID="{8F26B81B-FE41-49BB-A916-1C625CF2A1BC}" presName="rectangle" presStyleLbl="revTx" presStyleIdx="0" presStyleCnt="1">
        <dgm:presLayoutVars>
          <dgm:bulletEnabled val="1"/>
        </dgm:presLayoutVars>
      </dgm:prSet>
      <dgm:spPr/>
      <dgm:t>
        <a:bodyPr/>
        <a:lstStyle/>
        <a:p>
          <a:endParaRPr lang="en-US"/>
        </a:p>
      </dgm:t>
    </dgm:pt>
    <dgm:pt modelId="{4A2C24B3-8080-4397-BDF3-6FBFCFB6DE5D}" type="pres">
      <dgm:prSet presAssocID="{4C4E0B83-27C2-4E8E-BC78-EB2BEA004902}" presName="item1" presStyleLbl="node1" presStyleIdx="0" presStyleCnt="3">
        <dgm:presLayoutVars>
          <dgm:bulletEnabled val="1"/>
        </dgm:presLayoutVars>
      </dgm:prSet>
      <dgm:spPr/>
      <dgm:t>
        <a:bodyPr/>
        <a:lstStyle/>
        <a:p>
          <a:endParaRPr lang="en-US"/>
        </a:p>
      </dgm:t>
    </dgm:pt>
    <dgm:pt modelId="{3CD7AE40-3ED1-4DED-9D90-ECB58F9E19FA}" type="pres">
      <dgm:prSet presAssocID="{29E64772-A0E7-4FC4-B491-E149CFBACDA6}" presName="item2" presStyleLbl="node1" presStyleIdx="1" presStyleCnt="3">
        <dgm:presLayoutVars>
          <dgm:bulletEnabled val="1"/>
        </dgm:presLayoutVars>
      </dgm:prSet>
      <dgm:spPr/>
      <dgm:t>
        <a:bodyPr/>
        <a:lstStyle/>
        <a:p>
          <a:endParaRPr lang="en-US"/>
        </a:p>
      </dgm:t>
    </dgm:pt>
    <dgm:pt modelId="{15D04B4A-A0DE-4AEC-B12B-D83AE3038D23}" type="pres">
      <dgm:prSet presAssocID="{3333DD45-3AE2-465C-8FE2-DF5B2CE3AAE7}" presName="item3" presStyleLbl="node1" presStyleIdx="2" presStyleCnt="3">
        <dgm:presLayoutVars>
          <dgm:bulletEnabled val="1"/>
        </dgm:presLayoutVars>
      </dgm:prSet>
      <dgm:spPr/>
      <dgm:t>
        <a:bodyPr/>
        <a:lstStyle/>
        <a:p>
          <a:endParaRPr lang="en-US"/>
        </a:p>
      </dgm:t>
    </dgm:pt>
    <dgm:pt modelId="{800587EB-4BE7-48E7-AC34-072B68D02ABE}" type="pres">
      <dgm:prSet presAssocID="{8F26B81B-FE41-49BB-A916-1C625CF2A1BC}" presName="funnel" presStyleLbl="trAlignAcc1" presStyleIdx="0" presStyleCnt="1" custLinFactNeighborX="3571" custLinFactNeighborY="-893"/>
      <dgm:spPr/>
    </dgm:pt>
  </dgm:ptLst>
  <dgm:cxnLst>
    <dgm:cxn modelId="{712CE7CF-05EE-4A2C-ABB9-76987A69EF23}" type="presOf" srcId="{29E64772-A0E7-4FC4-B491-E149CFBACDA6}" destId="{4A2C24B3-8080-4397-BDF3-6FBFCFB6DE5D}" srcOrd="0" destOrd="0" presId="urn:microsoft.com/office/officeart/2005/8/layout/funnel1"/>
    <dgm:cxn modelId="{9CEC90A9-3551-4346-A6E0-399E97540173}" type="presOf" srcId="{5E624276-91D6-4BE3-A6E9-D58C31E9C838}" destId="{15D04B4A-A0DE-4AEC-B12B-D83AE3038D23}" srcOrd="0" destOrd="0" presId="urn:microsoft.com/office/officeart/2005/8/layout/funnel1"/>
    <dgm:cxn modelId="{275E7003-6BC1-4948-80C2-4812526F48BE}" type="presOf" srcId="{3333DD45-3AE2-465C-8FE2-DF5B2CE3AAE7}" destId="{2FF45DDF-FD20-4E30-BB16-C6E44B83F97E}" srcOrd="0" destOrd="0" presId="urn:microsoft.com/office/officeart/2005/8/layout/funnel1"/>
    <dgm:cxn modelId="{254FF895-B4E7-440A-AC7D-A8F0A54E044A}" type="presOf" srcId="{4C4E0B83-27C2-4E8E-BC78-EB2BEA004902}" destId="{3CD7AE40-3ED1-4DED-9D90-ECB58F9E19FA}" srcOrd="0" destOrd="0" presId="urn:microsoft.com/office/officeart/2005/8/layout/funnel1"/>
    <dgm:cxn modelId="{83CE5D54-EBAB-42A1-A209-307FDAE4AE1C}" srcId="{8F26B81B-FE41-49BB-A916-1C625CF2A1BC}" destId="{29E64772-A0E7-4FC4-B491-E149CFBACDA6}" srcOrd="2" destOrd="0" parTransId="{DDFD6C4E-5D55-4A45-A58A-F0366439655D}" sibTransId="{0BDF0D13-8C6B-462E-BC84-0C988873C070}"/>
    <dgm:cxn modelId="{F6E62AFA-48E0-4311-85F7-F8AD32129D69}" srcId="{8F26B81B-FE41-49BB-A916-1C625CF2A1BC}" destId="{4C4E0B83-27C2-4E8E-BC78-EB2BEA004902}" srcOrd="1" destOrd="0" parTransId="{10C39FD4-37A7-4431-A470-422B4B27F9D7}" sibTransId="{F5215920-F89A-48FE-9687-C5769D7EF3EF}"/>
    <dgm:cxn modelId="{A0B1437D-8492-42CA-AB86-681BEFA18B20}" srcId="{8F26B81B-FE41-49BB-A916-1C625CF2A1BC}" destId="{3333DD45-3AE2-465C-8FE2-DF5B2CE3AAE7}" srcOrd="3" destOrd="0" parTransId="{4A676D0B-EFBA-4A1F-B701-56E212B4D7CF}" sibTransId="{DA3ACFA3-0BFC-4164-BE0B-9B29D9140015}"/>
    <dgm:cxn modelId="{8D309E4C-708F-47D6-B8B3-26F08F6DFDB8}" type="presOf" srcId="{8F26B81B-FE41-49BB-A916-1C625CF2A1BC}" destId="{2DC942C7-177B-427F-A117-14B8D3458F87}" srcOrd="0" destOrd="0" presId="urn:microsoft.com/office/officeart/2005/8/layout/funnel1"/>
    <dgm:cxn modelId="{92769E62-5C90-48C8-9FD9-6F6E74991172}" srcId="{8F26B81B-FE41-49BB-A916-1C625CF2A1BC}" destId="{5E624276-91D6-4BE3-A6E9-D58C31E9C838}" srcOrd="0" destOrd="0" parTransId="{C2A6D51D-2097-403E-AAA7-A197074A75C0}" sibTransId="{4FDA5D3C-F23C-4642-A91B-E9DD8BFFBEFA}"/>
    <dgm:cxn modelId="{54FD6FCF-DC03-4E92-B47F-287A129D4B7E}" type="presParOf" srcId="{2DC942C7-177B-427F-A117-14B8D3458F87}" destId="{FA7A4C51-C80A-425A-9FC1-5895EF41AD1C}" srcOrd="0" destOrd="0" presId="urn:microsoft.com/office/officeart/2005/8/layout/funnel1"/>
    <dgm:cxn modelId="{2EB0CE4E-2824-4298-B281-1CB69B784CCE}" type="presParOf" srcId="{2DC942C7-177B-427F-A117-14B8D3458F87}" destId="{F2293BD0-2469-4A25-97FD-FE962B749768}" srcOrd="1" destOrd="0" presId="urn:microsoft.com/office/officeart/2005/8/layout/funnel1"/>
    <dgm:cxn modelId="{B07D4894-4632-43BA-8132-04C6CA2D59EF}" type="presParOf" srcId="{2DC942C7-177B-427F-A117-14B8D3458F87}" destId="{2FF45DDF-FD20-4E30-BB16-C6E44B83F97E}" srcOrd="2" destOrd="0" presId="urn:microsoft.com/office/officeart/2005/8/layout/funnel1"/>
    <dgm:cxn modelId="{4EF78BE9-0FCE-43F3-A17F-FDC3ED5372F4}" type="presParOf" srcId="{2DC942C7-177B-427F-A117-14B8D3458F87}" destId="{4A2C24B3-8080-4397-BDF3-6FBFCFB6DE5D}" srcOrd="3" destOrd="0" presId="urn:microsoft.com/office/officeart/2005/8/layout/funnel1"/>
    <dgm:cxn modelId="{463166B2-0396-4FBA-8A50-0122C59F3829}" type="presParOf" srcId="{2DC942C7-177B-427F-A117-14B8D3458F87}" destId="{3CD7AE40-3ED1-4DED-9D90-ECB58F9E19FA}" srcOrd="4" destOrd="0" presId="urn:microsoft.com/office/officeart/2005/8/layout/funnel1"/>
    <dgm:cxn modelId="{DBE4C41E-48F6-4C49-B8B7-608D67418EDB}" type="presParOf" srcId="{2DC942C7-177B-427F-A117-14B8D3458F87}" destId="{15D04B4A-A0DE-4AEC-B12B-D83AE3038D23}" srcOrd="5" destOrd="0" presId="urn:microsoft.com/office/officeart/2005/8/layout/funnel1"/>
    <dgm:cxn modelId="{864102CE-7740-4F81-8B64-C090A854BFA2}" type="presParOf" srcId="{2DC942C7-177B-427F-A117-14B8D3458F87}" destId="{800587EB-4BE7-48E7-AC34-072B68D02ABE}"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CA63B6-BDF0-42D5-A944-7EF800446394}" type="doc">
      <dgm:prSet loTypeId="urn:microsoft.com/office/officeart/2005/8/layout/gear1" loCatId="relationship" qsTypeId="urn:microsoft.com/office/officeart/2005/8/quickstyle/3d9" qsCatId="3D" csTypeId="urn:microsoft.com/office/officeart/2005/8/colors/colorful3" csCatId="colorful" phldr="1"/>
      <dgm:spPr/>
    </dgm:pt>
    <dgm:pt modelId="{A5A188D0-51DC-4290-A64B-AD7DE3B25E20}">
      <dgm:prSet phldrT="[Text]"/>
      <dgm:spPr/>
      <dgm:t>
        <a:bodyPr/>
        <a:lstStyle/>
        <a:p>
          <a:r>
            <a:rPr lang="en-US" dirty="0"/>
            <a:t>Higher Education</a:t>
          </a:r>
        </a:p>
      </dgm:t>
    </dgm:pt>
    <dgm:pt modelId="{075CB836-040A-46DF-B3A1-2A708017A32A}" type="parTrans" cxnId="{CAE7D9A4-C8A5-406A-9BD9-DCE8B43D51D5}">
      <dgm:prSet/>
      <dgm:spPr/>
      <dgm:t>
        <a:bodyPr/>
        <a:lstStyle/>
        <a:p>
          <a:endParaRPr lang="en-US"/>
        </a:p>
      </dgm:t>
    </dgm:pt>
    <dgm:pt modelId="{21C159EC-D32D-47F3-BBE8-3F9B76E0E908}" type="sibTrans" cxnId="{CAE7D9A4-C8A5-406A-9BD9-DCE8B43D51D5}">
      <dgm:prSet/>
      <dgm:spPr/>
      <dgm:t>
        <a:bodyPr/>
        <a:lstStyle/>
        <a:p>
          <a:endParaRPr lang="en-US"/>
        </a:p>
      </dgm:t>
    </dgm:pt>
    <dgm:pt modelId="{05DF014B-572A-4FD5-A944-080097F0DEDF}">
      <dgm:prSet phldrT="[Text]"/>
      <dgm:spPr/>
      <dgm:t>
        <a:bodyPr/>
        <a:lstStyle/>
        <a:p>
          <a:r>
            <a:rPr lang="en-US" dirty="0"/>
            <a:t>Vocational</a:t>
          </a:r>
        </a:p>
      </dgm:t>
    </dgm:pt>
    <dgm:pt modelId="{516A4003-BCE5-4B25-9DEC-08BB81201799}" type="parTrans" cxnId="{163717F7-9AED-44BB-9041-260230CC8B7F}">
      <dgm:prSet/>
      <dgm:spPr/>
      <dgm:t>
        <a:bodyPr/>
        <a:lstStyle/>
        <a:p>
          <a:endParaRPr lang="en-US"/>
        </a:p>
      </dgm:t>
    </dgm:pt>
    <dgm:pt modelId="{E1665724-432C-4397-95C8-51AEBD7ED9C9}" type="sibTrans" cxnId="{163717F7-9AED-44BB-9041-260230CC8B7F}">
      <dgm:prSet/>
      <dgm:spPr/>
      <dgm:t>
        <a:bodyPr/>
        <a:lstStyle/>
        <a:p>
          <a:endParaRPr lang="en-US"/>
        </a:p>
      </dgm:t>
    </dgm:pt>
    <dgm:pt modelId="{CBCCB7FF-A552-43B2-A371-3585313B4795}">
      <dgm:prSet phldrT="[Text]"/>
      <dgm:spPr/>
      <dgm:t>
        <a:bodyPr/>
        <a:lstStyle/>
        <a:p>
          <a:r>
            <a:rPr lang="en-US" dirty="0"/>
            <a:t>Secondary</a:t>
          </a:r>
        </a:p>
      </dgm:t>
    </dgm:pt>
    <dgm:pt modelId="{EA2A0F91-FF0E-4259-96F4-1CD0CB21280B}" type="parTrans" cxnId="{62855FAC-2B7A-4C2E-ACD2-2E7BC27DC553}">
      <dgm:prSet/>
      <dgm:spPr/>
      <dgm:t>
        <a:bodyPr/>
        <a:lstStyle/>
        <a:p>
          <a:endParaRPr lang="en-US"/>
        </a:p>
      </dgm:t>
    </dgm:pt>
    <dgm:pt modelId="{29B76DA2-6A2D-4AB6-8F7F-9867E7991A3B}" type="sibTrans" cxnId="{62855FAC-2B7A-4C2E-ACD2-2E7BC27DC553}">
      <dgm:prSet/>
      <dgm:spPr/>
      <dgm:t>
        <a:bodyPr/>
        <a:lstStyle/>
        <a:p>
          <a:endParaRPr lang="en-US"/>
        </a:p>
      </dgm:t>
    </dgm:pt>
    <dgm:pt modelId="{A0367E08-F9D5-4B6C-8236-8B6C7BCB720F}" type="pres">
      <dgm:prSet presAssocID="{04CA63B6-BDF0-42D5-A944-7EF800446394}" presName="composite" presStyleCnt="0">
        <dgm:presLayoutVars>
          <dgm:chMax val="3"/>
          <dgm:animLvl val="lvl"/>
          <dgm:resizeHandles val="exact"/>
        </dgm:presLayoutVars>
      </dgm:prSet>
      <dgm:spPr/>
    </dgm:pt>
    <dgm:pt modelId="{C77BA8EF-8DAA-41D4-A333-42CDB6956736}" type="pres">
      <dgm:prSet presAssocID="{A5A188D0-51DC-4290-A64B-AD7DE3B25E20}" presName="gear1" presStyleLbl="node1" presStyleIdx="0" presStyleCnt="3">
        <dgm:presLayoutVars>
          <dgm:chMax val="1"/>
          <dgm:bulletEnabled val="1"/>
        </dgm:presLayoutVars>
      </dgm:prSet>
      <dgm:spPr/>
      <dgm:t>
        <a:bodyPr/>
        <a:lstStyle/>
        <a:p>
          <a:endParaRPr lang="en-US"/>
        </a:p>
      </dgm:t>
    </dgm:pt>
    <dgm:pt modelId="{9C4EB27E-B5E9-4E35-AEBD-EE24664D997E}" type="pres">
      <dgm:prSet presAssocID="{A5A188D0-51DC-4290-A64B-AD7DE3B25E20}" presName="gear1srcNode" presStyleLbl="node1" presStyleIdx="0" presStyleCnt="3"/>
      <dgm:spPr/>
      <dgm:t>
        <a:bodyPr/>
        <a:lstStyle/>
        <a:p>
          <a:endParaRPr lang="en-US"/>
        </a:p>
      </dgm:t>
    </dgm:pt>
    <dgm:pt modelId="{DB893A83-B444-4F70-B08C-18D3219F3706}" type="pres">
      <dgm:prSet presAssocID="{A5A188D0-51DC-4290-A64B-AD7DE3B25E20}" presName="gear1dstNode" presStyleLbl="node1" presStyleIdx="0" presStyleCnt="3"/>
      <dgm:spPr/>
      <dgm:t>
        <a:bodyPr/>
        <a:lstStyle/>
        <a:p>
          <a:endParaRPr lang="en-US"/>
        </a:p>
      </dgm:t>
    </dgm:pt>
    <dgm:pt modelId="{522B905D-DB76-4B32-AF15-98275358183B}" type="pres">
      <dgm:prSet presAssocID="{05DF014B-572A-4FD5-A944-080097F0DEDF}" presName="gear2" presStyleLbl="node1" presStyleIdx="1" presStyleCnt="3">
        <dgm:presLayoutVars>
          <dgm:chMax val="1"/>
          <dgm:bulletEnabled val="1"/>
        </dgm:presLayoutVars>
      </dgm:prSet>
      <dgm:spPr/>
      <dgm:t>
        <a:bodyPr/>
        <a:lstStyle/>
        <a:p>
          <a:endParaRPr lang="en-US"/>
        </a:p>
      </dgm:t>
    </dgm:pt>
    <dgm:pt modelId="{B1F647F8-A911-4F39-9803-82E36BD28E41}" type="pres">
      <dgm:prSet presAssocID="{05DF014B-572A-4FD5-A944-080097F0DEDF}" presName="gear2srcNode" presStyleLbl="node1" presStyleIdx="1" presStyleCnt="3"/>
      <dgm:spPr/>
      <dgm:t>
        <a:bodyPr/>
        <a:lstStyle/>
        <a:p>
          <a:endParaRPr lang="en-US"/>
        </a:p>
      </dgm:t>
    </dgm:pt>
    <dgm:pt modelId="{E8B6D2C4-F7B1-4FA5-85DA-D07DC4848B9D}" type="pres">
      <dgm:prSet presAssocID="{05DF014B-572A-4FD5-A944-080097F0DEDF}" presName="gear2dstNode" presStyleLbl="node1" presStyleIdx="1" presStyleCnt="3"/>
      <dgm:spPr/>
      <dgm:t>
        <a:bodyPr/>
        <a:lstStyle/>
        <a:p>
          <a:endParaRPr lang="en-US"/>
        </a:p>
      </dgm:t>
    </dgm:pt>
    <dgm:pt modelId="{D79367D1-B074-484F-A957-1F286ECF7688}" type="pres">
      <dgm:prSet presAssocID="{CBCCB7FF-A552-43B2-A371-3585313B4795}" presName="gear3" presStyleLbl="node1" presStyleIdx="2" presStyleCnt="3"/>
      <dgm:spPr/>
      <dgm:t>
        <a:bodyPr/>
        <a:lstStyle/>
        <a:p>
          <a:endParaRPr lang="en-US"/>
        </a:p>
      </dgm:t>
    </dgm:pt>
    <dgm:pt modelId="{A74377F8-B7B3-439A-BFC8-565EAB84B8DC}" type="pres">
      <dgm:prSet presAssocID="{CBCCB7FF-A552-43B2-A371-3585313B4795}" presName="gear3tx" presStyleLbl="node1" presStyleIdx="2" presStyleCnt="3">
        <dgm:presLayoutVars>
          <dgm:chMax val="1"/>
          <dgm:bulletEnabled val="1"/>
        </dgm:presLayoutVars>
      </dgm:prSet>
      <dgm:spPr/>
      <dgm:t>
        <a:bodyPr/>
        <a:lstStyle/>
        <a:p>
          <a:endParaRPr lang="en-US"/>
        </a:p>
      </dgm:t>
    </dgm:pt>
    <dgm:pt modelId="{C70C7728-832C-454D-8D9C-78CB650F5A64}" type="pres">
      <dgm:prSet presAssocID="{CBCCB7FF-A552-43B2-A371-3585313B4795}" presName="gear3srcNode" presStyleLbl="node1" presStyleIdx="2" presStyleCnt="3"/>
      <dgm:spPr/>
      <dgm:t>
        <a:bodyPr/>
        <a:lstStyle/>
        <a:p>
          <a:endParaRPr lang="en-US"/>
        </a:p>
      </dgm:t>
    </dgm:pt>
    <dgm:pt modelId="{1EF095B6-04D0-4503-8BE6-AB23F741FCDF}" type="pres">
      <dgm:prSet presAssocID="{CBCCB7FF-A552-43B2-A371-3585313B4795}" presName="gear3dstNode" presStyleLbl="node1" presStyleIdx="2" presStyleCnt="3"/>
      <dgm:spPr/>
      <dgm:t>
        <a:bodyPr/>
        <a:lstStyle/>
        <a:p>
          <a:endParaRPr lang="en-US"/>
        </a:p>
      </dgm:t>
    </dgm:pt>
    <dgm:pt modelId="{BC205EDE-5261-410D-89E2-77A8496BD4D8}" type="pres">
      <dgm:prSet presAssocID="{21C159EC-D32D-47F3-BBE8-3F9B76E0E908}" presName="connector1" presStyleLbl="sibTrans2D1" presStyleIdx="0" presStyleCnt="3"/>
      <dgm:spPr/>
      <dgm:t>
        <a:bodyPr/>
        <a:lstStyle/>
        <a:p>
          <a:endParaRPr lang="en-US"/>
        </a:p>
      </dgm:t>
    </dgm:pt>
    <dgm:pt modelId="{FB3000D6-6965-46C8-8DA9-906029F2C271}" type="pres">
      <dgm:prSet presAssocID="{E1665724-432C-4397-95C8-51AEBD7ED9C9}" presName="connector2" presStyleLbl="sibTrans2D1" presStyleIdx="1" presStyleCnt="3"/>
      <dgm:spPr/>
      <dgm:t>
        <a:bodyPr/>
        <a:lstStyle/>
        <a:p>
          <a:endParaRPr lang="en-US"/>
        </a:p>
      </dgm:t>
    </dgm:pt>
    <dgm:pt modelId="{21AD51B4-9B06-492D-8F91-9988F793D3EC}" type="pres">
      <dgm:prSet presAssocID="{29B76DA2-6A2D-4AB6-8F7F-9867E7991A3B}" presName="connector3" presStyleLbl="sibTrans2D1" presStyleIdx="2" presStyleCnt="3"/>
      <dgm:spPr/>
      <dgm:t>
        <a:bodyPr/>
        <a:lstStyle/>
        <a:p>
          <a:endParaRPr lang="en-US"/>
        </a:p>
      </dgm:t>
    </dgm:pt>
  </dgm:ptLst>
  <dgm:cxnLst>
    <dgm:cxn modelId="{E9BD218A-572C-4AD1-8607-0C9CFE103AE6}" type="presOf" srcId="{A5A188D0-51DC-4290-A64B-AD7DE3B25E20}" destId="{9C4EB27E-B5E9-4E35-AEBD-EE24664D997E}" srcOrd="1" destOrd="0" presId="urn:microsoft.com/office/officeart/2005/8/layout/gear1"/>
    <dgm:cxn modelId="{A7DEC1F2-C307-495A-9ACA-123A6E99DB02}" type="presOf" srcId="{05DF014B-572A-4FD5-A944-080097F0DEDF}" destId="{E8B6D2C4-F7B1-4FA5-85DA-D07DC4848B9D}" srcOrd="2" destOrd="0" presId="urn:microsoft.com/office/officeart/2005/8/layout/gear1"/>
    <dgm:cxn modelId="{F763B1AE-2AE4-4F0E-8C07-45D6FC8FC705}" type="presOf" srcId="{E1665724-432C-4397-95C8-51AEBD7ED9C9}" destId="{FB3000D6-6965-46C8-8DA9-906029F2C271}" srcOrd="0" destOrd="0" presId="urn:microsoft.com/office/officeart/2005/8/layout/gear1"/>
    <dgm:cxn modelId="{163717F7-9AED-44BB-9041-260230CC8B7F}" srcId="{04CA63B6-BDF0-42D5-A944-7EF800446394}" destId="{05DF014B-572A-4FD5-A944-080097F0DEDF}" srcOrd="1" destOrd="0" parTransId="{516A4003-BCE5-4B25-9DEC-08BB81201799}" sibTransId="{E1665724-432C-4397-95C8-51AEBD7ED9C9}"/>
    <dgm:cxn modelId="{EAF0DE91-ADAA-4390-8543-EC5D49D4474B}" type="presOf" srcId="{A5A188D0-51DC-4290-A64B-AD7DE3B25E20}" destId="{C77BA8EF-8DAA-41D4-A333-42CDB6956736}" srcOrd="0" destOrd="0" presId="urn:microsoft.com/office/officeart/2005/8/layout/gear1"/>
    <dgm:cxn modelId="{6427162C-4C78-4F21-B05A-89359D72E4DD}" type="presOf" srcId="{CBCCB7FF-A552-43B2-A371-3585313B4795}" destId="{D79367D1-B074-484F-A957-1F286ECF7688}" srcOrd="0" destOrd="0" presId="urn:microsoft.com/office/officeart/2005/8/layout/gear1"/>
    <dgm:cxn modelId="{62855FAC-2B7A-4C2E-ACD2-2E7BC27DC553}" srcId="{04CA63B6-BDF0-42D5-A944-7EF800446394}" destId="{CBCCB7FF-A552-43B2-A371-3585313B4795}" srcOrd="2" destOrd="0" parTransId="{EA2A0F91-FF0E-4259-96F4-1CD0CB21280B}" sibTransId="{29B76DA2-6A2D-4AB6-8F7F-9867E7991A3B}"/>
    <dgm:cxn modelId="{5C5E000B-F858-4E57-BF12-8935EFF0C0AF}" type="presOf" srcId="{CBCCB7FF-A552-43B2-A371-3585313B4795}" destId="{1EF095B6-04D0-4503-8BE6-AB23F741FCDF}" srcOrd="3" destOrd="0" presId="urn:microsoft.com/office/officeart/2005/8/layout/gear1"/>
    <dgm:cxn modelId="{6D69127D-6D36-4F30-BDB3-280031CC9738}" type="presOf" srcId="{21C159EC-D32D-47F3-BBE8-3F9B76E0E908}" destId="{BC205EDE-5261-410D-89E2-77A8496BD4D8}" srcOrd="0" destOrd="0" presId="urn:microsoft.com/office/officeart/2005/8/layout/gear1"/>
    <dgm:cxn modelId="{BF45F357-FA8E-42F1-95A3-4EE48B40CB55}" type="presOf" srcId="{A5A188D0-51DC-4290-A64B-AD7DE3B25E20}" destId="{DB893A83-B444-4F70-B08C-18D3219F3706}" srcOrd="2" destOrd="0" presId="urn:microsoft.com/office/officeart/2005/8/layout/gear1"/>
    <dgm:cxn modelId="{6C3AB155-DDEF-408A-97E5-2E449AABADB7}" type="presOf" srcId="{29B76DA2-6A2D-4AB6-8F7F-9867E7991A3B}" destId="{21AD51B4-9B06-492D-8F91-9988F793D3EC}" srcOrd="0" destOrd="0" presId="urn:microsoft.com/office/officeart/2005/8/layout/gear1"/>
    <dgm:cxn modelId="{4DF3DD6A-97EA-4626-96DB-DDB6228EBEFE}" type="presOf" srcId="{04CA63B6-BDF0-42D5-A944-7EF800446394}" destId="{A0367E08-F9D5-4B6C-8236-8B6C7BCB720F}" srcOrd="0" destOrd="0" presId="urn:microsoft.com/office/officeart/2005/8/layout/gear1"/>
    <dgm:cxn modelId="{AFD1E935-8BD9-4855-980B-5644B8FF3703}" type="presOf" srcId="{CBCCB7FF-A552-43B2-A371-3585313B4795}" destId="{C70C7728-832C-454D-8D9C-78CB650F5A64}" srcOrd="2" destOrd="0" presId="urn:microsoft.com/office/officeart/2005/8/layout/gear1"/>
    <dgm:cxn modelId="{CAE7D9A4-C8A5-406A-9BD9-DCE8B43D51D5}" srcId="{04CA63B6-BDF0-42D5-A944-7EF800446394}" destId="{A5A188D0-51DC-4290-A64B-AD7DE3B25E20}" srcOrd="0" destOrd="0" parTransId="{075CB836-040A-46DF-B3A1-2A708017A32A}" sibTransId="{21C159EC-D32D-47F3-BBE8-3F9B76E0E908}"/>
    <dgm:cxn modelId="{7D0C3742-F5B1-4AE6-979D-65CCEA8B6622}" type="presOf" srcId="{05DF014B-572A-4FD5-A944-080097F0DEDF}" destId="{B1F647F8-A911-4F39-9803-82E36BD28E41}" srcOrd="1" destOrd="0" presId="urn:microsoft.com/office/officeart/2005/8/layout/gear1"/>
    <dgm:cxn modelId="{7B209750-94B9-4FAD-8D79-8AE20619D831}" type="presOf" srcId="{CBCCB7FF-A552-43B2-A371-3585313B4795}" destId="{A74377F8-B7B3-439A-BFC8-565EAB84B8DC}" srcOrd="1" destOrd="0" presId="urn:microsoft.com/office/officeart/2005/8/layout/gear1"/>
    <dgm:cxn modelId="{95815AF0-3DF6-4CBE-8F16-0A3A655148AF}" type="presOf" srcId="{05DF014B-572A-4FD5-A944-080097F0DEDF}" destId="{522B905D-DB76-4B32-AF15-98275358183B}" srcOrd="0" destOrd="0" presId="urn:microsoft.com/office/officeart/2005/8/layout/gear1"/>
    <dgm:cxn modelId="{8E5C526B-5132-4462-9918-68A9B2051160}" type="presParOf" srcId="{A0367E08-F9D5-4B6C-8236-8B6C7BCB720F}" destId="{C77BA8EF-8DAA-41D4-A333-42CDB6956736}" srcOrd="0" destOrd="0" presId="urn:microsoft.com/office/officeart/2005/8/layout/gear1"/>
    <dgm:cxn modelId="{26529863-D913-42DB-89B7-20C3E6BAF1D1}" type="presParOf" srcId="{A0367E08-F9D5-4B6C-8236-8B6C7BCB720F}" destId="{9C4EB27E-B5E9-4E35-AEBD-EE24664D997E}" srcOrd="1" destOrd="0" presId="urn:microsoft.com/office/officeart/2005/8/layout/gear1"/>
    <dgm:cxn modelId="{99ACB5D0-25F9-4AA3-804D-EACC2740D8B9}" type="presParOf" srcId="{A0367E08-F9D5-4B6C-8236-8B6C7BCB720F}" destId="{DB893A83-B444-4F70-B08C-18D3219F3706}" srcOrd="2" destOrd="0" presId="urn:microsoft.com/office/officeart/2005/8/layout/gear1"/>
    <dgm:cxn modelId="{D900E732-9C65-4F27-A4B9-5F56780877B9}" type="presParOf" srcId="{A0367E08-F9D5-4B6C-8236-8B6C7BCB720F}" destId="{522B905D-DB76-4B32-AF15-98275358183B}" srcOrd="3" destOrd="0" presId="urn:microsoft.com/office/officeart/2005/8/layout/gear1"/>
    <dgm:cxn modelId="{587C384A-4B16-46F8-98B6-8CA22DD0288F}" type="presParOf" srcId="{A0367E08-F9D5-4B6C-8236-8B6C7BCB720F}" destId="{B1F647F8-A911-4F39-9803-82E36BD28E41}" srcOrd="4" destOrd="0" presId="urn:microsoft.com/office/officeart/2005/8/layout/gear1"/>
    <dgm:cxn modelId="{E3268775-2CED-42A0-890C-5DDFD52FEB7A}" type="presParOf" srcId="{A0367E08-F9D5-4B6C-8236-8B6C7BCB720F}" destId="{E8B6D2C4-F7B1-4FA5-85DA-D07DC4848B9D}" srcOrd="5" destOrd="0" presId="urn:microsoft.com/office/officeart/2005/8/layout/gear1"/>
    <dgm:cxn modelId="{0F9DD911-C4BA-44F6-81D3-220F5DFA210D}" type="presParOf" srcId="{A0367E08-F9D5-4B6C-8236-8B6C7BCB720F}" destId="{D79367D1-B074-484F-A957-1F286ECF7688}" srcOrd="6" destOrd="0" presId="urn:microsoft.com/office/officeart/2005/8/layout/gear1"/>
    <dgm:cxn modelId="{3A0868DA-8D0F-4A3E-9459-1D5EE336FC46}" type="presParOf" srcId="{A0367E08-F9D5-4B6C-8236-8B6C7BCB720F}" destId="{A74377F8-B7B3-439A-BFC8-565EAB84B8DC}" srcOrd="7" destOrd="0" presId="urn:microsoft.com/office/officeart/2005/8/layout/gear1"/>
    <dgm:cxn modelId="{58A995F4-6942-4A40-A3DA-DCBAB0A69285}" type="presParOf" srcId="{A0367E08-F9D5-4B6C-8236-8B6C7BCB720F}" destId="{C70C7728-832C-454D-8D9C-78CB650F5A64}" srcOrd="8" destOrd="0" presId="urn:microsoft.com/office/officeart/2005/8/layout/gear1"/>
    <dgm:cxn modelId="{069ACE96-D86B-430E-8184-06B9BF7CC4FC}" type="presParOf" srcId="{A0367E08-F9D5-4B6C-8236-8B6C7BCB720F}" destId="{1EF095B6-04D0-4503-8BE6-AB23F741FCDF}" srcOrd="9" destOrd="0" presId="urn:microsoft.com/office/officeart/2005/8/layout/gear1"/>
    <dgm:cxn modelId="{757DB9FA-D532-47DE-94C3-604811FB1BF9}" type="presParOf" srcId="{A0367E08-F9D5-4B6C-8236-8B6C7BCB720F}" destId="{BC205EDE-5261-410D-89E2-77A8496BD4D8}" srcOrd="10" destOrd="0" presId="urn:microsoft.com/office/officeart/2005/8/layout/gear1"/>
    <dgm:cxn modelId="{17BD7A4F-C685-4BFB-A373-14E342ED1E41}" type="presParOf" srcId="{A0367E08-F9D5-4B6C-8236-8B6C7BCB720F}" destId="{FB3000D6-6965-46C8-8DA9-906029F2C271}" srcOrd="11" destOrd="0" presId="urn:microsoft.com/office/officeart/2005/8/layout/gear1"/>
    <dgm:cxn modelId="{747AFCC4-C1AC-4560-9225-274FCCC3AB44}" type="presParOf" srcId="{A0367E08-F9D5-4B6C-8236-8B6C7BCB720F}" destId="{21AD51B4-9B06-492D-8F91-9988F793D3EC}"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Times"/>
                <a:cs typeface="+mn-cs"/>
              </a:defRPr>
            </a:lvl1pPr>
          </a:lstStyle>
          <a:p>
            <a:pPr>
              <a:defRPr/>
            </a:pP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Times"/>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678DFCC-BE07-4B22-933E-7BC7B4C54114}" type="slidenum">
              <a:rPr lang="en-US" altLang="en-US"/>
              <a:pPr>
                <a:defRPr/>
              </a:pPr>
              <a:t>‹#›</a:t>
            </a:fld>
            <a:endParaRPr lang="en-US" altLang="en-US"/>
          </a:p>
        </p:txBody>
      </p:sp>
    </p:spTree>
    <p:extLst>
      <p:ext uri="{BB962C8B-B14F-4D97-AF65-F5344CB8AC3E}">
        <p14:creationId xmlns:p14="http://schemas.microsoft.com/office/powerpoint/2010/main" val="10103547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7931D28-6089-467A-A1B6-DF73CCDE943B}" type="slidenum">
              <a:rPr lang="en-US" altLang="en-US"/>
              <a:pPr>
                <a:defRPr/>
              </a:pPr>
              <a:t>‹#›</a:t>
            </a:fld>
            <a:endParaRPr lang="en-US" altLang="en-US"/>
          </a:p>
        </p:txBody>
      </p:sp>
    </p:spTree>
    <p:extLst>
      <p:ext uri="{BB962C8B-B14F-4D97-AF65-F5344CB8AC3E}">
        <p14:creationId xmlns:p14="http://schemas.microsoft.com/office/powerpoint/2010/main" val="128274098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sz="1800">
              <a:latin typeface="Times" panose="02020603050405020304" pitchFamily="18" charset="0"/>
            </a:endParaRPr>
          </a:p>
        </p:txBody>
      </p:sp>
    </p:spTree>
    <p:extLst>
      <p:ext uri="{BB962C8B-B14F-4D97-AF65-F5344CB8AC3E}">
        <p14:creationId xmlns:p14="http://schemas.microsoft.com/office/powerpoint/2010/main" val="874105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000" dirty="0">
              <a:latin typeface="Times" panose="02020603050405020304" pitchFamily="18" charset="0"/>
            </a:endParaRPr>
          </a:p>
        </p:txBody>
      </p:sp>
    </p:spTree>
    <p:extLst>
      <p:ext uri="{BB962C8B-B14F-4D97-AF65-F5344CB8AC3E}">
        <p14:creationId xmlns:p14="http://schemas.microsoft.com/office/powerpoint/2010/main" val="2262249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anose="02020603050405020304" pitchFamily="18" charset="0"/>
              </a:rPr>
              <a:t>Some folks want to classify domestic violence shelters as “public safety” facilities; however, for coding purposes they are considered “public services.”</a:t>
            </a:r>
          </a:p>
        </p:txBody>
      </p:sp>
    </p:spTree>
    <p:extLst>
      <p:ext uri="{BB962C8B-B14F-4D97-AF65-F5344CB8AC3E}">
        <p14:creationId xmlns:p14="http://schemas.microsoft.com/office/powerpoint/2010/main" val="258592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panose="02020603050405020304" pitchFamily="18" charset="0"/>
              </a:rPr>
              <a:t>See AN 4781 Definition of Rural and Rural</a:t>
            </a:r>
            <a:r>
              <a:rPr lang="en-US" altLang="en-US" baseline="0" dirty="0">
                <a:latin typeface="Times" panose="02020603050405020304" pitchFamily="18" charset="0"/>
              </a:rPr>
              <a:t> Area for Community Facilities Loans and Grants</a:t>
            </a:r>
            <a:endParaRPr lang="en-US" altLang="en-US" dirty="0">
              <a:latin typeface="Times" panose="02020603050405020304" pitchFamily="18" charset="0"/>
            </a:endParaRPr>
          </a:p>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979467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000">
              <a:latin typeface="Times" panose="02020603050405020304" pitchFamily="18" charset="0"/>
            </a:endParaRPr>
          </a:p>
        </p:txBody>
      </p:sp>
    </p:spTree>
    <p:extLst>
      <p:ext uri="{BB962C8B-B14F-4D97-AF65-F5344CB8AC3E}">
        <p14:creationId xmlns:p14="http://schemas.microsoft.com/office/powerpoint/2010/main" val="3423941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panose="02020603050405020304" pitchFamily="18" charset="0"/>
              </a:rPr>
              <a:t>Commercial or business undertakings -For CF projects; childcare, geriatric care, and healthcare are exempted from this definition. NO business incubators.</a:t>
            </a:r>
          </a:p>
          <a:p>
            <a:pPr eaLnBrk="1" hangingPunct="1"/>
            <a:r>
              <a:rPr lang="en-US" altLang="en-US" dirty="0">
                <a:latin typeface="Times" panose="02020603050405020304" pitchFamily="18" charset="0"/>
              </a:rPr>
              <a:t>Business/Industrial Parks are eligible only to the extent of land acquisition and necessary site preparation, including access ways and utility extensions to and throughout the site.  Funds may not be used to finance on-site utility systems, or buildings.</a:t>
            </a:r>
          </a:p>
          <a:p>
            <a:pPr eaLnBrk="1" hangingPunct="1"/>
            <a:r>
              <a:rPr lang="en-US" altLang="en-US" dirty="0">
                <a:latin typeface="Times" panose="02020603050405020304" pitchFamily="18" charset="0"/>
              </a:rPr>
              <a:t>Discuss 2 AN’s:  Eligibility of Private NP Organizations and</a:t>
            </a:r>
          </a:p>
          <a:p>
            <a:pPr eaLnBrk="1" hangingPunct="1"/>
            <a:r>
              <a:rPr lang="en-US" altLang="en-US" dirty="0">
                <a:latin typeface="Times" panose="02020603050405020304" pitchFamily="18" charset="0"/>
              </a:rPr>
              <a:t> Eligibility of YMCA, YWCA, etc. – these organizations are exempt from public-use rule under Title VI.</a:t>
            </a:r>
          </a:p>
          <a:p>
            <a:pPr eaLnBrk="1" hangingPunct="1"/>
            <a:r>
              <a:rPr lang="en-US" altLang="en-US" dirty="0">
                <a:latin typeface="Times" panose="02020603050405020304" pitchFamily="18" charset="0"/>
              </a:rPr>
              <a:t>Boy’s Clubs – no</a:t>
            </a:r>
          </a:p>
          <a:p>
            <a:pPr eaLnBrk="1" hangingPunct="1"/>
            <a:r>
              <a:rPr lang="en-US" altLang="en-US" dirty="0">
                <a:latin typeface="Times" panose="02020603050405020304" pitchFamily="18" charset="0"/>
              </a:rPr>
              <a:t>Girl’s Clubs – no</a:t>
            </a:r>
          </a:p>
          <a:p>
            <a:pPr eaLnBrk="1" hangingPunct="1"/>
            <a:r>
              <a:rPr lang="en-US" altLang="en-US" dirty="0">
                <a:latin typeface="Times" panose="02020603050405020304" pitchFamily="18" charset="0"/>
              </a:rPr>
              <a:t>Boy’s and Girl’s Club - yes</a:t>
            </a:r>
          </a:p>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952776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600" dirty="0">
                <a:latin typeface="Times" panose="02020603050405020304" pitchFamily="18" charset="0"/>
              </a:rPr>
              <a:t>See AN 4675 – Evidence of Significant Community Support.  This is a statutory requirement – applies to public bodies and tribes as well as nonprofit applicants.  The documentation from a public body could be a Board or Bond Resolution or a letter from the Mayor.  If tribal lands are within the service area of the facility, the applicant will need a letter from the tribal government.  </a:t>
            </a:r>
          </a:p>
          <a:p>
            <a:pPr eaLnBrk="1" hangingPunct="1"/>
            <a:endParaRPr lang="en-US" altLang="en-US" sz="1600" dirty="0">
              <a:latin typeface="Times" panose="02020603050405020304" pitchFamily="18" charset="0"/>
            </a:endParaRPr>
          </a:p>
          <a:p>
            <a:pPr eaLnBrk="1" hangingPunct="1"/>
            <a:endParaRPr lang="en-US" altLang="en-US" sz="1600" dirty="0">
              <a:latin typeface="Times" panose="02020603050405020304" pitchFamily="18" charset="0"/>
            </a:endParaRPr>
          </a:p>
          <a:p>
            <a:pPr eaLnBrk="1" hangingPunct="1"/>
            <a:endParaRPr lang="en-US" altLang="en-US" sz="2400" dirty="0">
              <a:latin typeface="Times" panose="02020603050405020304" pitchFamily="18" charset="0"/>
            </a:endParaRPr>
          </a:p>
        </p:txBody>
      </p:sp>
    </p:spTree>
    <p:extLst>
      <p:ext uri="{BB962C8B-B14F-4D97-AF65-F5344CB8AC3E}">
        <p14:creationId xmlns:p14="http://schemas.microsoft.com/office/powerpoint/2010/main" val="4139280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anose="02020603050405020304" pitchFamily="18" charset="0"/>
              </a:rPr>
              <a:t>Significant ties to the local community are required for loan making.  These significant ties are extremely important if the project has problems once the facility is operating.  There is a much better chance the facility will be able to recover and continue operating, if there is strong support from the community. </a:t>
            </a:r>
          </a:p>
          <a:p>
            <a:pPr eaLnBrk="1" hangingPunct="1"/>
            <a:r>
              <a:rPr lang="en-US" altLang="en-US">
                <a:latin typeface="Times" panose="02020603050405020304" pitchFamily="18" charset="0"/>
              </a:rPr>
              <a:t>Discuss YMCA example – significant support from the community turned things around.  They held a major fundraising campaign to bring the account current and to retire the debt within 5 years.  Flip-side – Daycare Center in the same state, failed due to lack of community support – only parents of kids in the center were providing support.</a:t>
            </a:r>
          </a:p>
        </p:txBody>
      </p:sp>
    </p:spTree>
    <p:extLst>
      <p:ext uri="{BB962C8B-B14F-4D97-AF65-F5344CB8AC3E}">
        <p14:creationId xmlns:p14="http://schemas.microsoft.com/office/powerpoint/2010/main" val="3001096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1262234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anose="02020603050405020304" pitchFamily="18" charset="0"/>
              </a:rPr>
              <a:t>Large project should contact lender that typically makes large loans (not small bank).</a:t>
            </a:r>
          </a:p>
        </p:txBody>
      </p:sp>
    </p:spTree>
    <p:extLst>
      <p:ext uri="{BB962C8B-B14F-4D97-AF65-F5344CB8AC3E}">
        <p14:creationId xmlns:p14="http://schemas.microsoft.com/office/powerpoint/2010/main" val="358180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ndParaRPr>
          </a:p>
        </p:txBody>
      </p:sp>
    </p:spTree>
    <p:extLst>
      <p:ext uri="{BB962C8B-B14F-4D97-AF65-F5344CB8AC3E}">
        <p14:creationId xmlns:p14="http://schemas.microsoft.com/office/powerpoint/2010/main" val="3617482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5FDF54F-566E-484E-900E-C79EA3014E6E}"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45CF5B-28D5-4606-AB29-CA1F88CA673D}" type="slidenum">
              <a:rPr lang="en-US" altLang="en-US"/>
              <a:pPr>
                <a:defRPr/>
              </a:pPr>
              <a:t>‹#›</a:t>
            </a:fld>
            <a:endParaRPr lang="en-US" altLang="en-US"/>
          </a:p>
        </p:txBody>
      </p:sp>
    </p:spTree>
    <p:extLst>
      <p:ext uri="{BB962C8B-B14F-4D97-AF65-F5344CB8AC3E}">
        <p14:creationId xmlns:p14="http://schemas.microsoft.com/office/powerpoint/2010/main" val="344816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48E069-5FDD-4366-A120-5D17BC9C6418}"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4DC1C3-E1BC-4B28-BDA9-C7050138FD18}" type="slidenum">
              <a:rPr lang="en-US" altLang="en-US"/>
              <a:pPr>
                <a:defRPr/>
              </a:pPr>
              <a:t>‹#›</a:t>
            </a:fld>
            <a:endParaRPr lang="en-US" altLang="en-US"/>
          </a:p>
        </p:txBody>
      </p:sp>
    </p:spTree>
    <p:extLst>
      <p:ext uri="{BB962C8B-B14F-4D97-AF65-F5344CB8AC3E}">
        <p14:creationId xmlns:p14="http://schemas.microsoft.com/office/powerpoint/2010/main" val="42342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96BE298-4D88-497A-8B46-EBEDC2774641}"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9EF10B-CC0F-4261-B326-2A5403ABFCDE}" type="slidenum">
              <a:rPr lang="en-US" altLang="en-US"/>
              <a:pPr>
                <a:defRPr/>
              </a:pPr>
              <a:t>‹#›</a:t>
            </a:fld>
            <a:endParaRPr lang="en-US" altLang="en-US"/>
          </a:p>
        </p:txBody>
      </p:sp>
    </p:spTree>
    <p:extLst>
      <p:ext uri="{BB962C8B-B14F-4D97-AF65-F5344CB8AC3E}">
        <p14:creationId xmlns:p14="http://schemas.microsoft.com/office/powerpoint/2010/main" val="2912241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8C06521-2823-4963-94BB-BB8283CB4AC8}"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E40863AE-7087-45C8-B3F7-58A433EB50E5}" type="slidenum">
              <a:rPr lang="en-US" altLang="en-US"/>
              <a:pPr>
                <a:defRPr/>
              </a:pPr>
              <a:t>‹#›</a:t>
            </a:fld>
            <a:endParaRPr lang="en-US" altLang="en-US"/>
          </a:p>
        </p:txBody>
      </p:sp>
    </p:spTree>
    <p:extLst>
      <p:ext uri="{BB962C8B-B14F-4D97-AF65-F5344CB8AC3E}">
        <p14:creationId xmlns:p14="http://schemas.microsoft.com/office/powerpoint/2010/main" val="554126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677DB7F-B0E9-4E73-AF3F-7C9FD202261E}"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B2573519-E8A0-49C4-A323-7D31A2DD007A}" type="slidenum">
              <a:rPr lang="en-US" altLang="en-US"/>
              <a:pPr>
                <a:defRPr/>
              </a:pPr>
              <a:t>‹#›</a:t>
            </a:fld>
            <a:endParaRPr lang="en-US" altLang="en-US"/>
          </a:p>
        </p:txBody>
      </p:sp>
    </p:spTree>
    <p:extLst>
      <p:ext uri="{BB962C8B-B14F-4D97-AF65-F5344CB8AC3E}">
        <p14:creationId xmlns:p14="http://schemas.microsoft.com/office/powerpoint/2010/main" val="2553229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C3B58B-BCDA-4360-B8CD-377326197936}"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8C5D215B-D153-477B-A9AE-A7354DFAE197}" type="slidenum">
              <a:rPr lang="en-US" altLang="en-US"/>
              <a:pPr>
                <a:defRPr/>
              </a:pPr>
              <a:t>‹#›</a:t>
            </a:fld>
            <a:endParaRPr lang="en-US" altLang="en-US"/>
          </a:p>
        </p:txBody>
      </p:sp>
    </p:spTree>
    <p:extLst>
      <p:ext uri="{BB962C8B-B14F-4D97-AF65-F5344CB8AC3E}">
        <p14:creationId xmlns:p14="http://schemas.microsoft.com/office/powerpoint/2010/main" val="3646045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B670FB4A-E75B-4FA7-8099-C39E21BF7D18}" type="datetime1">
              <a:rPr lang="en-US" smtClean="0"/>
              <a:t>5/3/2019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ACC1455D-AC79-4C0E-8925-12DD17E83B26}" type="slidenum">
              <a:rPr lang="en-US" altLang="en-US"/>
              <a:pPr>
                <a:defRPr/>
              </a:pPr>
              <a:t>‹#›</a:t>
            </a:fld>
            <a:endParaRPr lang="en-US" altLang="en-US"/>
          </a:p>
        </p:txBody>
      </p:sp>
    </p:spTree>
    <p:extLst>
      <p:ext uri="{BB962C8B-B14F-4D97-AF65-F5344CB8AC3E}">
        <p14:creationId xmlns:p14="http://schemas.microsoft.com/office/powerpoint/2010/main" val="2091112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D5EA90BA-19EB-4927-8EEE-F3C8D86B8289}" type="datetime1">
              <a:rPr lang="en-US" smtClean="0"/>
              <a:t>5/3/2019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E0485430-505F-4FB5-BF02-2FEE74A7F90B}" type="slidenum">
              <a:rPr lang="en-US" altLang="en-US"/>
              <a:pPr>
                <a:defRPr/>
              </a:pPr>
              <a:t>‹#›</a:t>
            </a:fld>
            <a:endParaRPr lang="en-US" altLang="en-US"/>
          </a:p>
        </p:txBody>
      </p:sp>
    </p:spTree>
    <p:extLst>
      <p:ext uri="{BB962C8B-B14F-4D97-AF65-F5344CB8AC3E}">
        <p14:creationId xmlns:p14="http://schemas.microsoft.com/office/powerpoint/2010/main" val="1446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4E13FFDE-21D9-4AA9-9A03-FBCF830BF64A}" type="datetime1">
              <a:rPr lang="en-US" smtClean="0"/>
              <a:t>5/3/2019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A56C7406-9BDA-4E87-984B-C337C2F0A050}" type="slidenum">
              <a:rPr lang="en-US" altLang="en-US"/>
              <a:pPr>
                <a:defRPr/>
              </a:pPr>
              <a:t>‹#›</a:t>
            </a:fld>
            <a:endParaRPr lang="en-US" altLang="en-US"/>
          </a:p>
        </p:txBody>
      </p:sp>
    </p:spTree>
    <p:extLst>
      <p:ext uri="{BB962C8B-B14F-4D97-AF65-F5344CB8AC3E}">
        <p14:creationId xmlns:p14="http://schemas.microsoft.com/office/powerpoint/2010/main" val="1993064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551ADFE-7128-4557-9F43-23F3FC5A98BB}" type="datetime1">
              <a:rPr lang="en-US" smtClean="0"/>
              <a:t>5/3/2019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7B233059-08CD-45CC-8A90-D406D346F53A}" type="slidenum">
              <a:rPr lang="en-US" altLang="en-US"/>
              <a:pPr>
                <a:defRPr/>
              </a:pPr>
              <a:t>‹#›</a:t>
            </a:fld>
            <a:endParaRPr lang="en-US" altLang="en-US"/>
          </a:p>
        </p:txBody>
      </p:sp>
    </p:spTree>
    <p:extLst>
      <p:ext uri="{BB962C8B-B14F-4D97-AF65-F5344CB8AC3E}">
        <p14:creationId xmlns:p14="http://schemas.microsoft.com/office/powerpoint/2010/main" val="4057538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BE0D2278-70A4-4D28-8E46-ADBF3CB44F1B}" type="datetime1">
              <a:rPr lang="en-US" smtClean="0"/>
              <a:t>5/3/2019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E57FCCE9-A8B8-4B58-8FDE-21E92CEE9446}" type="slidenum">
              <a:rPr lang="en-US" altLang="en-US"/>
              <a:pPr>
                <a:defRPr/>
              </a:pPr>
              <a:t>‹#›</a:t>
            </a:fld>
            <a:endParaRPr lang="en-US" altLang="en-US"/>
          </a:p>
        </p:txBody>
      </p:sp>
    </p:spTree>
    <p:extLst>
      <p:ext uri="{BB962C8B-B14F-4D97-AF65-F5344CB8AC3E}">
        <p14:creationId xmlns:p14="http://schemas.microsoft.com/office/powerpoint/2010/main" val="12239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baseline="0">
                <a:solidFill>
                  <a:srgbClr val="025A42"/>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BFDE091-5A60-4B11-B795-DC1EE1572CBE}"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4521A4-610C-4542-8D56-C70BC19617FE}" type="slidenum">
              <a:rPr lang="en-US" altLang="en-US"/>
              <a:pPr>
                <a:defRPr/>
              </a:pPr>
              <a:t>‹#›</a:t>
            </a:fld>
            <a:endParaRPr lang="en-US" altLang="en-US"/>
          </a:p>
        </p:txBody>
      </p:sp>
    </p:spTree>
    <p:extLst>
      <p:ext uri="{BB962C8B-B14F-4D97-AF65-F5344CB8AC3E}">
        <p14:creationId xmlns:p14="http://schemas.microsoft.com/office/powerpoint/2010/main" val="19959769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6DA6671E-11AF-4E7F-94BF-1055439E8E58}" type="datetime1">
              <a:rPr lang="en-US" smtClean="0"/>
              <a:t>5/3/2019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A0915D98-BDFE-439C-A516-850704B23508}" type="slidenum">
              <a:rPr lang="en-US" altLang="en-US"/>
              <a:pPr>
                <a:defRPr/>
              </a:pPr>
              <a:t>‹#›</a:t>
            </a:fld>
            <a:endParaRPr lang="en-US" altLang="en-US"/>
          </a:p>
        </p:txBody>
      </p:sp>
    </p:spTree>
    <p:extLst>
      <p:ext uri="{BB962C8B-B14F-4D97-AF65-F5344CB8AC3E}">
        <p14:creationId xmlns:p14="http://schemas.microsoft.com/office/powerpoint/2010/main" val="3812829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779F982-10F5-4E8A-8C8F-22038DE4DB27}"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2348A0ED-93B3-4287-BB57-2A384FAC33D7}" type="slidenum">
              <a:rPr lang="en-US" altLang="en-US"/>
              <a:pPr>
                <a:defRPr/>
              </a:pPr>
              <a:t>‹#›</a:t>
            </a:fld>
            <a:endParaRPr lang="en-US" altLang="en-US"/>
          </a:p>
        </p:txBody>
      </p:sp>
    </p:spTree>
    <p:extLst>
      <p:ext uri="{BB962C8B-B14F-4D97-AF65-F5344CB8AC3E}">
        <p14:creationId xmlns:p14="http://schemas.microsoft.com/office/powerpoint/2010/main" val="2470241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AADCDB-17E6-48FB-990A-B079CF41AE07}"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a:defRPr>
                <a:solidFill>
                  <a:srgbClr val="898989"/>
                </a:solidFill>
                <a:cs typeface="Arial" panose="020B0604020202020204" pitchFamily="34" charset="0"/>
              </a:defRPr>
            </a:lvl1pPr>
          </a:lstStyle>
          <a:p>
            <a:pPr>
              <a:defRPr/>
            </a:pPr>
            <a:fld id="{7E033F54-CE74-47F2-ACC0-29715A3468D0}" type="slidenum">
              <a:rPr lang="en-US" altLang="en-US"/>
              <a:pPr>
                <a:defRPr/>
              </a:pPr>
              <a:t>‹#›</a:t>
            </a:fld>
            <a:endParaRPr lang="en-US" altLang="en-US"/>
          </a:p>
        </p:txBody>
      </p:sp>
    </p:spTree>
    <p:extLst>
      <p:ext uri="{BB962C8B-B14F-4D97-AF65-F5344CB8AC3E}">
        <p14:creationId xmlns:p14="http://schemas.microsoft.com/office/powerpoint/2010/main" val="274657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3775AC7-773E-4021-BC14-422957FAA142}" type="datetime1">
              <a:rPr lang="en-US" smtClean="0"/>
              <a:t>5/3/2019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B5DC80-5B2F-4F1C-9889-56782FFA0FA6}" type="slidenum">
              <a:rPr lang="en-US" altLang="en-US"/>
              <a:pPr>
                <a:defRPr/>
              </a:pPr>
              <a:t>‹#›</a:t>
            </a:fld>
            <a:endParaRPr lang="en-US" altLang="en-US"/>
          </a:p>
        </p:txBody>
      </p:sp>
    </p:spTree>
    <p:extLst>
      <p:ext uri="{BB962C8B-B14F-4D97-AF65-F5344CB8AC3E}">
        <p14:creationId xmlns:p14="http://schemas.microsoft.com/office/powerpoint/2010/main" val="413640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DE40A85-615C-4E53-8C2D-C27153CD46CD}" type="datetime1">
              <a:rPr lang="en-US" smtClean="0"/>
              <a:t>5/3/2019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90DF93-3C1A-415E-9D56-8A4260617D14}" type="slidenum">
              <a:rPr lang="en-US" altLang="en-US"/>
              <a:pPr>
                <a:defRPr/>
              </a:pPr>
              <a:t>‹#›</a:t>
            </a:fld>
            <a:endParaRPr lang="en-US" altLang="en-US"/>
          </a:p>
        </p:txBody>
      </p:sp>
    </p:spTree>
    <p:extLst>
      <p:ext uri="{BB962C8B-B14F-4D97-AF65-F5344CB8AC3E}">
        <p14:creationId xmlns:p14="http://schemas.microsoft.com/office/powerpoint/2010/main" val="410418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B9AC913-F231-425A-A66E-6AB2A0223FF0}" type="datetime1">
              <a:rPr lang="en-US" smtClean="0"/>
              <a:t>5/3/2019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108E7C9-DF1B-40D4-A809-753E39DB19B9}" type="slidenum">
              <a:rPr lang="en-US" altLang="en-US"/>
              <a:pPr>
                <a:defRPr/>
              </a:pPr>
              <a:t>‹#›</a:t>
            </a:fld>
            <a:endParaRPr lang="en-US" altLang="en-US"/>
          </a:p>
        </p:txBody>
      </p:sp>
    </p:spTree>
    <p:extLst>
      <p:ext uri="{BB962C8B-B14F-4D97-AF65-F5344CB8AC3E}">
        <p14:creationId xmlns:p14="http://schemas.microsoft.com/office/powerpoint/2010/main" val="604541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BC04BCB-CB40-4014-A9DE-1EACF8C636E7}" type="datetime1">
              <a:rPr lang="en-US" smtClean="0"/>
              <a:t>5/3/2019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39DFFB-740D-4D0D-A7B8-4031F322C033}" type="slidenum">
              <a:rPr lang="en-US" altLang="en-US"/>
              <a:pPr>
                <a:defRPr/>
              </a:pPr>
              <a:t>‹#›</a:t>
            </a:fld>
            <a:endParaRPr lang="en-US" altLang="en-US"/>
          </a:p>
        </p:txBody>
      </p:sp>
    </p:spTree>
    <p:extLst>
      <p:ext uri="{BB962C8B-B14F-4D97-AF65-F5344CB8AC3E}">
        <p14:creationId xmlns:p14="http://schemas.microsoft.com/office/powerpoint/2010/main" val="248898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403462-954D-41EF-8ED9-8691D1C4F3CF}" type="datetime1">
              <a:rPr lang="en-US" smtClean="0"/>
              <a:t>5/3/2019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990862-1874-4506-A02C-9AAAA83C5C04}" type="slidenum">
              <a:rPr lang="en-US" altLang="en-US"/>
              <a:pPr>
                <a:defRPr/>
              </a:pPr>
              <a:t>‹#›</a:t>
            </a:fld>
            <a:endParaRPr lang="en-US" altLang="en-US"/>
          </a:p>
        </p:txBody>
      </p:sp>
    </p:spTree>
    <p:extLst>
      <p:ext uri="{BB962C8B-B14F-4D97-AF65-F5344CB8AC3E}">
        <p14:creationId xmlns:p14="http://schemas.microsoft.com/office/powerpoint/2010/main" val="218057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BB50B6-C776-46E8-83A9-A456FF144D9F}" type="datetime1">
              <a:rPr lang="en-US" smtClean="0"/>
              <a:t>5/3/2019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261CA6-F16D-40D1-AF1B-29211A3F6CB7}" type="slidenum">
              <a:rPr lang="en-US" altLang="en-US"/>
              <a:pPr>
                <a:defRPr/>
              </a:pPr>
              <a:t>‹#›</a:t>
            </a:fld>
            <a:endParaRPr lang="en-US" altLang="en-US"/>
          </a:p>
        </p:txBody>
      </p:sp>
    </p:spTree>
    <p:extLst>
      <p:ext uri="{BB962C8B-B14F-4D97-AF65-F5344CB8AC3E}">
        <p14:creationId xmlns:p14="http://schemas.microsoft.com/office/powerpoint/2010/main" val="20713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8EF4426-C737-469B-812F-14DA79F9A759}" type="datetime1">
              <a:rPr lang="en-US" smtClean="0"/>
              <a:t>5/3/2019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A04DFB-CDF1-44EA-BABF-73C0910738AE}" type="slidenum">
              <a:rPr lang="en-US" altLang="en-US"/>
              <a:pPr>
                <a:defRPr/>
              </a:pPr>
              <a:t>‹#›</a:t>
            </a:fld>
            <a:endParaRPr lang="en-US" altLang="en-US"/>
          </a:p>
        </p:txBody>
      </p:sp>
    </p:spTree>
    <p:extLst>
      <p:ext uri="{BB962C8B-B14F-4D97-AF65-F5344CB8AC3E}">
        <p14:creationId xmlns:p14="http://schemas.microsoft.com/office/powerpoint/2010/main" val="58615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mn-cs"/>
              </a:defRPr>
            </a:lvl1pPr>
          </a:lstStyle>
          <a:p>
            <a:pPr>
              <a:defRPr/>
            </a:pPr>
            <a:fld id="{98AD010A-B2A8-4855-8D24-4B9AF50166B5}" type="datetime1">
              <a:rPr lang="en-US" smtClean="0"/>
              <a:t>5/3/2019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F0C6B7C-8EEE-4DC9-8F47-F1A0278AAAC0}" type="slidenum">
              <a:rPr lang="en-US" altLang="en-US"/>
              <a:pPr>
                <a:defRPr/>
              </a:pPr>
              <a:t>‹#›</a:t>
            </a:fld>
            <a:endParaRPr lang="en-US" altLang="en-US"/>
          </a:p>
        </p:txBody>
      </p:sp>
      <p:grpSp>
        <p:nvGrpSpPr>
          <p:cNvPr id="1031" name="Group 6"/>
          <p:cNvGrpSpPr>
            <a:grpSpLocks/>
          </p:cNvGrpSpPr>
          <p:nvPr userDrawn="1"/>
        </p:nvGrpSpPr>
        <p:grpSpPr bwMode="auto">
          <a:xfrm>
            <a:off x="0" y="0"/>
            <a:ext cx="9144000" cy="1219200"/>
            <a:chOff x="0" y="0"/>
            <a:chExt cx="9144000" cy="1219200"/>
          </a:xfrm>
        </p:grpSpPr>
        <p:grpSp>
          <p:nvGrpSpPr>
            <p:cNvPr id="1032" name="Group 7"/>
            <p:cNvGrpSpPr>
              <a:grpSpLocks/>
            </p:cNvGrpSpPr>
            <p:nvPr/>
          </p:nvGrpSpPr>
          <p:grpSpPr bwMode="auto">
            <a:xfrm>
              <a:off x="0" y="0"/>
              <a:ext cx="9144000" cy="719138"/>
              <a:chOff x="0" y="0"/>
              <a:chExt cx="9144000" cy="719138"/>
            </a:xfrm>
          </p:grpSpPr>
          <p:sp>
            <p:nvSpPr>
              <p:cNvPr id="10" name="Rectangle 9"/>
              <p:cNvSpPr/>
              <p:nvPr/>
            </p:nvSpPr>
            <p:spPr>
              <a:xfrm>
                <a:off x="0" y="0"/>
                <a:ext cx="9144000" cy="71913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1035" name="Picture 8" descr=" SigLockup Master PwPt.4c-whitebg.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38125" y="141288"/>
                <a:ext cx="2882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6"/>
            <p:cNvSpPr txBox="1">
              <a:spLocks noChangeArrowheads="1"/>
            </p:cNvSpPr>
            <p:nvPr/>
          </p:nvSpPr>
          <p:spPr bwMode="auto">
            <a:xfrm>
              <a:off x="920750" y="757238"/>
              <a:ext cx="4559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eaLnBrk="1" hangingPunct="1">
                <a:defRPr/>
              </a:pPr>
              <a:r>
                <a:rPr lang="en-US" dirty="0">
                  <a:cs typeface="Arial" charset="0"/>
                </a:rPr>
                <a:t>Rural Housing Service</a:t>
              </a:r>
            </a:p>
          </p:txBody>
        </p:sp>
      </p:gr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mn-cs"/>
              </a:defRPr>
            </a:lvl1pPr>
          </a:lstStyle>
          <a:p>
            <a:pPr>
              <a:defRPr/>
            </a:pPr>
            <a:fld id="{CFFA1DC0-C651-48DF-99FD-80C482B499DB}" type="datetime1">
              <a:rPr lang="en-US" smtClean="0"/>
              <a:t>5/3/2019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hangingPunct="1">
              <a:defRPr sz="1200">
                <a:solidFill>
                  <a:schemeClr val="tx1">
                    <a:tint val="75000"/>
                  </a:schemeClr>
                </a:solidFill>
                <a:cs typeface="+mn-cs"/>
              </a:defRPr>
            </a:lvl1pPr>
          </a:lstStyle>
          <a:p>
            <a:pPr>
              <a:defRPr/>
            </a:pPr>
            <a:r>
              <a:rPr lang="en-US"/>
              <a:t>NMTC &amp; CF Webinar</a:t>
            </a:r>
          </a:p>
          <a:p>
            <a:pPr>
              <a:defRPr/>
            </a:pPr>
            <a:r>
              <a:rPr lang="en-US"/>
              <a:t>May 7, 2013</a:t>
            </a:r>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286000" y="838200"/>
            <a:ext cx="6858000" cy="2209800"/>
          </a:xfrm>
        </p:spPr>
        <p:txBody>
          <a:bodyPr/>
          <a:lstStyle/>
          <a:p>
            <a:pPr eaLnBrk="1" hangingPunct="1"/>
            <a:r>
              <a:rPr lang="en-US" altLang="en-US" b="1" dirty="0"/>
              <a:t>HEATHER MORGAN</a:t>
            </a:r>
            <a:r>
              <a:rPr lang="en-US" altLang="en-US" sz="3600" b="1" dirty="0"/>
              <a:t/>
            </a:r>
            <a:br>
              <a:rPr lang="en-US" altLang="en-US" sz="3600" b="1" dirty="0"/>
            </a:br>
            <a:r>
              <a:rPr lang="en-US" altLang="en-US" sz="3600" b="1" dirty="0" smtClean="0"/>
              <a:t>hmorgan@twsproject17.org</a:t>
            </a:r>
            <a:r>
              <a:rPr lang="en-US" altLang="en-US" sz="3600" b="1" dirty="0"/>
              <a:t/>
            </a:r>
            <a:br>
              <a:rPr lang="en-US" altLang="en-US" sz="3600" b="1" dirty="0"/>
            </a:br>
            <a:r>
              <a:rPr lang="en-US" altLang="en-US" sz="3600" b="1" dirty="0"/>
              <a:t/>
            </a:r>
            <a:br>
              <a:rPr lang="en-US" altLang="en-US" sz="3600" b="1" dirty="0"/>
            </a:br>
            <a:r>
              <a:rPr lang="en-US" altLang="en-US" sz="2800" b="1" dirty="0"/>
              <a:t/>
            </a:r>
            <a:br>
              <a:rPr lang="en-US" altLang="en-US" sz="2800" b="1" dirty="0"/>
            </a:br>
            <a:endParaRPr lang="en-US" altLang="en-US" sz="4800" b="1" dirty="0"/>
          </a:p>
        </p:txBody>
      </p:sp>
      <p:sp>
        <p:nvSpPr>
          <p:cNvPr id="16387" name="Rectangle 3"/>
          <p:cNvSpPr>
            <a:spLocks noGrp="1" noChangeArrowheads="1"/>
          </p:cNvSpPr>
          <p:nvPr>
            <p:ph type="subTitle" idx="1"/>
          </p:nvPr>
        </p:nvSpPr>
        <p:spPr>
          <a:xfrm>
            <a:off x="914400" y="2411104"/>
            <a:ext cx="7620000" cy="1905000"/>
          </a:xfrm>
        </p:spPr>
        <p:txBody>
          <a:bodyPr/>
          <a:lstStyle/>
          <a:p>
            <a:pPr eaLnBrk="1" hangingPunct="1"/>
            <a:r>
              <a:rPr lang="en-US" altLang="en-US" sz="3600" b="1" dirty="0">
                <a:solidFill>
                  <a:srgbClr val="00B050"/>
                </a:solidFill>
              </a:rPr>
              <a:t>USDA- Rural Development</a:t>
            </a:r>
            <a:br>
              <a:rPr lang="en-US" altLang="en-US" sz="3600" b="1" dirty="0">
                <a:solidFill>
                  <a:srgbClr val="00B050"/>
                </a:solidFill>
              </a:rPr>
            </a:br>
            <a:r>
              <a:rPr lang="en-US" altLang="en-US" sz="6000" b="1" dirty="0">
                <a:solidFill>
                  <a:srgbClr val="00B050"/>
                </a:solidFill>
              </a:rPr>
              <a:t>Community Facilities Grants and Loans</a:t>
            </a:r>
            <a:endParaRPr lang="en-US" altLang="en-US" sz="3600" b="1" dirty="0">
              <a:solidFill>
                <a:srgbClr val="00B050"/>
              </a:solidFill>
            </a:endParaRPr>
          </a:p>
        </p:txBody>
      </p:sp>
      <p:pic>
        <p:nvPicPr>
          <p:cNvPr id="3" name="Picture 2">
            <a:extLst>
              <a:ext uri="{FF2B5EF4-FFF2-40B4-BE49-F238E27FC236}">
                <a16:creationId xmlns:a16="http://schemas.microsoft.com/office/drawing/2014/main" xmlns="" id="{189EA6B9-51D8-4A19-9405-D8A171246199}"/>
              </a:ext>
            </a:extLst>
          </p:cNvPr>
          <p:cNvPicPr>
            <a:picLocks noChangeAspect="1"/>
          </p:cNvPicPr>
          <p:nvPr/>
        </p:nvPicPr>
        <p:blipFill>
          <a:blip r:embed="rId3"/>
          <a:stretch>
            <a:fillRect/>
          </a:stretch>
        </p:blipFill>
        <p:spPr>
          <a:xfrm>
            <a:off x="533400" y="228600"/>
            <a:ext cx="1950889" cy="1572904"/>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1295400"/>
            <a:ext cx="7772400" cy="1143000"/>
          </a:xfrm>
        </p:spPr>
        <p:txBody>
          <a:bodyPr/>
          <a:lstStyle/>
          <a:p>
            <a:pPr eaLnBrk="1" hangingPunct="1"/>
            <a:r>
              <a:rPr lang="en-US" altLang="en-US"/>
              <a:t>Legal Authority/Responsibility</a:t>
            </a:r>
          </a:p>
        </p:txBody>
      </p:sp>
      <p:sp>
        <p:nvSpPr>
          <p:cNvPr id="86019" name="Rectangle 3"/>
          <p:cNvSpPr>
            <a:spLocks noGrp="1" noChangeArrowheads="1"/>
          </p:cNvSpPr>
          <p:nvPr>
            <p:ph idx="1"/>
          </p:nvPr>
        </p:nvSpPr>
        <p:spPr>
          <a:xfrm>
            <a:off x="685800" y="2514600"/>
            <a:ext cx="7848600" cy="4114800"/>
          </a:xfrm>
        </p:spPr>
        <p:txBody>
          <a:bodyPr/>
          <a:lstStyle/>
          <a:p>
            <a:pPr eaLnBrk="1" hangingPunct="1">
              <a:lnSpc>
                <a:spcPct val="90000"/>
              </a:lnSpc>
              <a:buFontTx/>
              <a:buNone/>
            </a:pPr>
            <a:r>
              <a:rPr lang="en-US" altLang="en-US"/>
              <a:t>Must have or will obtain legal authority to:</a:t>
            </a:r>
          </a:p>
          <a:p>
            <a:pPr lvl="1" eaLnBrk="1" hangingPunct="1">
              <a:lnSpc>
                <a:spcPct val="90000"/>
              </a:lnSpc>
            </a:pPr>
            <a:r>
              <a:rPr lang="en-US" altLang="en-US"/>
              <a:t>Own</a:t>
            </a:r>
          </a:p>
          <a:p>
            <a:pPr lvl="1" eaLnBrk="1" hangingPunct="1">
              <a:lnSpc>
                <a:spcPct val="90000"/>
              </a:lnSpc>
            </a:pPr>
            <a:r>
              <a:rPr lang="en-US" altLang="en-US"/>
              <a:t>Borrow funds </a:t>
            </a:r>
          </a:p>
          <a:p>
            <a:pPr lvl="1" eaLnBrk="1" hangingPunct="1">
              <a:lnSpc>
                <a:spcPct val="90000"/>
              </a:lnSpc>
            </a:pPr>
            <a:r>
              <a:rPr lang="en-US" altLang="en-US"/>
              <a:t>Pledge collateral</a:t>
            </a:r>
          </a:p>
          <a:p>
            <a:pPr lvl="1" eaLnBrk="1" hangingPunct="1">
              <a:lnSpc>
                <a:spcPct val="90000"/>
              </a:lnSpc>
            </a:pPr>
            <a:r>
              <a:rPr lang="en-US" altLang="en-US"/>
              <a:t>Construct</a:t>
            </a:r>
          </a:p>
          <a:p>
            <a:pPr lvl="1" eaLnBrk="1" hangingPunct="1">
              <a:lnSpc>
                <a:spcPct val="90000"/>
              </a:lnSpc>
            </a:pPr>
            <a:r>
              <a:rPr lang="en-US" altLang="en-US"/>
              <a:t>Operate</a:t>
            </a:r>
          </a:p>
          <a:p>
            <a:pPr lvl="1" eaLnBrk="1" hangingPunct="1">
              <a:lnSpc>
                <a:spcPct val="90000"/>
              </a:lnSpc>
            </a:pPr>
            <a:r>
              <a:rPr lang="en-US" altLang="en-US"/>
              <a:t>Maintain</a:t>
            </a:r>
          </a:p>
          <a:p>
            <a:pPr lvl="1" eaLnBrk="1" hangingPunct="1">
              <a:lnSpc>
                <a:spcPct val="90000"/>
              </a:lnSpc>
            </a:pPr>
            <a:r>
              <a:rPr lang="en-US" altLang="en-US"/>
              <a:t>Manage</a:t>
            </a:r>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10</a:t>
            </a:fld>
            <a:endParaRPr lang="en-US" altLang="en-US"/>
          </a:p>
        </p:txBody>
      </p:sp>
    </p:spTree>
    <p:extLst>
      <p:ext uri="{BB962C8B-B14F-4D97-AF65-F5344CB8AC3E}">
        <p14:creationId xmlns:p14="http://schemas.microsoft.com/office/powerpoint/2010/main" val="3215721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2554E419-2918-4498-BD8D-1004050BFDB9}"/>
              </a:ext>
            </a:extLst>
          </p:cNvPr>
          <p:cNvSpPr>
            <a:spLocks noGrp="1"/>
          </p:cNvSpPr>
          <p:nvPr>
            <p:ph type="sldNum" sz="quarter" idx="12"/>
          </p:nvPr>
        </p:nvSpPr>
        <p:spPr/>
        <p:txBody>
          <a:bodyPr/>
          <a:lstStyle/>
          <a:p>
            <a:pPr>
              <a:defRPr/>
            </a:pPr>
            <a:fld id="{B2573519-E8A0-49C4-A323-7D31A2DD007A}" type="slidenum">
              <a:rPr lang="en-US" altLang="en-US" smtClean="0"/>
              <a:pPr>
                <a:defRPr/>
              </a:pPr>
              <a:t>11</a:t>
            </a:fld>
            <a:endParaRPr lang="en-US" altLang="en-US"/>
          </a:p>
        </p:txBody>
      </p:sp>
      <p:sp>
        <p:nvSpPr>
          <p:cNvPr id="5" name="Rectangle 2">
            <a:extLst>
              <a:ext uri="{FF2B5EF4-FFF2-40B4-BE49-F238E27FC236}">
                <a16:creationId xmlns:a16="http://schemas.microsoft.com/office/drawing/2014/main" xmlns="" id="{184B4674-D389-4F92-BD79-935067F541B2}"/>
              </a:ext>
            </a:extLst>
          </p:cNvPr>
          <p:cNvSpPr>
            <a:spLocks noGrp="1" noChangeArrowheads="1"/>
          </p:cNvSpPr>
          <p:nvPr>
            <p:ph type="title"/>
          </p:nvPr>
        </p:nvSpPr>
        <p:spPr/>
        <p:txBody>
          <a:bodyPr/>
          <a:lstStyle/>
          <a:p>
            <a:pPr eaLnBrk="1" hangingPunct="1"/>
            <a:r>
              <a:rPr lang="en-US" altLang="en-US" sz="4000" u="sng" dirty="0"/>
              <a:t>How</a:t>
            </a:r>
            <a:r>
              <a:rPr lang="en-US" altLang="en-US" sz="4000" dirty="0"/>
              <a:t> Can Funds Be Used?</a:t>
            </a:r>
            <a:br>
              <a:rPr lang="en-US" altLang="en-US" sz="4000" dirty="0"/>
            </a:br>
            <a:r>
              <a:rPr lang="en-US" altLang="en-US" sz="2800" b="1" i="1" dirty="0"/>
              <a:t>Eligible Loan and Grant Purposes</a:t>
            </a:r>
          </a:p>
        </p:txBody>
      </p:sp>
      <p:sp>
        <p:nvSpPr>
          <p:cNvPr id="6" name="Rectangle 3">
            <a:extLst>
              <a:ext uri="{FF2B5EF4-FFF2-40B4-BE49-F238E27FC236}">
                <a16:creationId xmlns:a16="http://schemas.microsoft.com/office/drawing/2014/main" xmlns="" id="{37A05C02-1680-4A4B-AB7E-8AD3A2F0C626}"/>
              </a:ext>
            </a:extLst>
          </p:cNvPr>
          <p:cNvSpPr>
            <a:spLocks noGrp="1" noChangeArrowheads="1"/>
          </p:cNvSpPr>
          <p:nvPr>
            <p:ph idx="1"/>
          </p:nvPr>
        </p:nvSpPr>
        <p:spPr/>
        <p:txBody>
          <a:bodyPr/>
          <a:lstStyle/>
          <a:p>
            <a:pPr eaLnBrk="1" hangingPunct="1">
              <a:spcBef>
                <a:spcPct val="0"/>
              </a:spcBef>
            </a:pPr>
            <a:r>
              <a:rPr lang="en-US" altLang="en-US" dirty="0"/>
              <a:t>Purchase real estate/buildings</a:t>
            </a:r>
          </a:p>
          <a:p>
            <a:pPr eaLnBrk="1" hangingPunct="1">
              <a:spcBef>
                <a:spcPct val="0"/>
              </a:spcBef>
            </a:pPr>
            <a:endParaRPr lang="en-US" altLang="en-US" dirty="0"/>
          </a:p>
          <a:p>
            <a:pPr eaLnBrk="1" hangingPunct="1">
              <a:spcBef>
                <a:spcPct val="0"/>
              </a:spcBef>
            </a:pPr>
            <a:r>
              <a:rPr lang="en-US" altLang="en-US" dirty="0"/>
              <a:t>Construction, expansion, or renovations, to essential community facilities</a:t>
            </a:r>
          </a:p>
          <a:p>
            <a:pPr eaLnBrk="1" hangingPunct="1">
              <a:spcBef>
                <a:spcPct val="0"/>
              </a:spcBef>
            </a:pPr>
            <a:endParaRPr lang="en-US" altLang="en-US" dirty="0"/>
          </a:p>
          <a:p>
            <a:pPr eaLnBrk="1" hangingPunct="1">
              <a:spcBef>
                <a:spcPct val="0"/>
              </a:spcBef>
            </a:pPr>
            <a:r>
              <a:rPr lang="en-US" altLang="en-US" dirty="0"/>
              <a:t>Purchase vehicles and major equipment</a:t>
            </a:r>
          </a:p>
          <a:p>
            <a:pPr eaLnBrk="1" hangingPunct="1">
              <a:lnSpc>
                <a:spcPct val="90000"/>
              </a:lnSpc>
            </a:pPr>
            <a:r>
              <a:rPr lang="en-US" altLang="en-US" dirty="0"/>
              <a:t>Purchase an existing facility to improve or to prevent a loss of service;</a:t>
            </a:r>
          </a:p>
          <a:p>
            <a:pPr eaLnBrk="1" hangingPunct="1">
              <a:lnSpc>
                <a:spcPct val="90000"/>
              </a:lnSpc>
              <a:buFontTx/>
              <a:buNone/>
            </a:pPr>
            <a:endParaRPr lang="en-US" altLang="en-US" dirty="0"/>
          </a:p>
          <a:p>
            <a:pPr eaLnBrk="1" hangingPunct="1">
              <a:lnSpc>
                <a:spcPct val="90000"/>
              </a:lnSpc>
            </a:pPr>
            <a:r>
              <a:rPr lang="en-US" altLang="en-US" dirty="0"/>
              <a:t>Construct buildings, roads, bridges, fences, etc.</a:t>
            </a:r>
          </a:p>
          <a:p>
            <a:pPr eaLnBrk="1" hangingPunct="1">
              <a:spcBef>
                <a:spcPct val="0"/>
              </a:spcBef>
            </a:pPr>
            <a:endParaRPr lang="en-US" altLang="en-US" dirty="0"/>
          </a:p>
        </p:txBody>
      </p:sp>
    </p:spTree>
    <p:extLst>
      <p:ext uri="{BB962C8B-B14F-4D97-AF65-F5344CB8AC3E}">
        <p14:creationId xmlns:p14="http://schemas.microsoft.com/office/powerpoint/2010/main" val="2025111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F73F029B-93EB-4714-AECD-F3315BD560E0}"/>
              </a:ext>
            </a:extLst>
          </p:cNvPr>
          <p:cNvSpPr>
            <a:spLocks noGrp="1"/>
          </p:cNvSpPr>
          <p:nvPr>
            <p:ph type="sldNum" sz="quarter" idx="12"/>
          </p:nvPr>
        </p:nvSpPr>
        <p:spPr/>
        <p:txBody>
          <a:bodyPr/>
          <a:lstStyle/>
          <a:p>
            <a:pPr>
              <a:defRPr/>
            </a:pPr>
            <a:fld id="{B2573519-E8A0-49C4-A323-7D31A2DD007A}" type="slidenum">
              <a:rPr lang="en-US" altLang="en-US" smtClean="0"/>
              <a:pPr>
                <a:defRPr/>
              </a:pPr>
              <a:t>12</a:t>
            </a:fld>
            <a:endParaRPr lang="en-US" altLang="en-US"/>
          </a:p>
        </p:txBody>
      </p:sp>
      <p:sp>
        <p:nvSpPr>
          <p:cNvPr id="5" name="Rectangle 3">
            <a:extLst>
              <a:ext uri="{FF2B5EF4-FFF2-40B4-BE49-F238E27FC236}">
                <a16:creationId xmlns:a16="http://schemas.microsoft.com/office/drawing/2014/main" xmlns="" id="{5871A4D5-3659-42E1-A9B4-404E17365860}"/>
              </a:ext>
            </a:extLst>
          </p:cNvPr>
          <p:cNvSpPr>
            <a:spLocks noGrp="1" noChangeArrowheads="1"/>
          </p:cNvSpPr>
          <p:nvPr>
            <p:ph idx="1"/>
          </p:nvPr>
        </p:nvSpPr>
        <p:spPr/>
        <p:txBody>
          <a:bodyPr/>
          <a:lstStyle/>
          <a:p>
            <a:pPr eaLnBrk="1" hangingPunct="1">
              <a:lnSpc>
                <a:spcPct val="80000"/>
              </a:lnSpc>
            </a:pPr>
            <a:endParaRPr lang="en-US" altLang="en-US" sz="2800" dirty="0"/>
          </a:p>
          <a:p>
            <a:pPr eaLnBrk="1" hangingPunct="1">
              <a:lnSpc>
                <a:spcPct val="80000"/>
              </a:lnSpc>
            </a:pPr>
            <a:r>
              <a:rPr lang="en-US" altLang="en-US" sz="2800" dirty="0"/>
              <a:t>Reasonable necessary fees for:</a:t>
            </a:r>
          </a:p>
          <a:p>
            <a:pPr lvl="1" eaLnBrk="1" hangingPunct="1">
              <a:lnSpc>
                <a:spcPct val="80000"/>
              </a:lnSpc>
            </a:pPr>
            <a:r>
              <a:rPr lang="en-US" altLang="en-US" sz="2400" dirty="0"/>
              <a:t>Legal</a:t>
            </a:r>
          </a:p>
          <a:p>
            <a:pPr lvl="1" eaLnBrk="1" hangingPunct="1">
              <a:lnSpc>
                <a:spcPct val="80000"/>
              </a:lnSpc>
            </a:pPr>
            <a:r>
              <a:rPr lang="en-US" altLang="en-US" sz="2400" dirty="0"/>
              <a:t>Architectural and/or Engineering</a:t>
            </a:r>
          </a:p>
          <a:p>
            <a:pPr lvl="1" eaLnBrk="1" hangingPunct="1">
              <a:lnSpc>
                <a:spcPct val="80000"/>
              </a:lnSpc>
            </a:pPr>
            <a:r>
              <a:rPr lang="en-US" altLang="en-US" sz="2400" dirty="0"/>
              <a:t>Fiscal advisors</a:t>
            </a:r>
          </a:p>
          <a:p>
            <a:pPr lvl="1" eaLnBrk="1" hangingPunct="1">
              <a:lnSpc>
                <a:spcPct val="80000"/>
              </a:lnSpc>
            </a:pPr>
            <a:r>
              <a:rPr lang="en-US" altLang="en-US" sz="2400" dirty="0"/>
              <a:t>Environmental</a:t>
            </a:r>
          </a:p>
          <a:p>
            <a:pPr lvl="1" eaLnBrk="1" hangingPunct="1">
              <a:lnSpc>
                <a:spcPct val="80000"/>
              </a:lnSpc>
            </a:pPr>
            <a:r>
              <a:rPr lang="en-US" altLang="en-US" sz="2400" dirty="0"/>
              <a:t>Archaeological</a:t>
            </a:r>
          </a:p>
          <a:p>
            <a:pPr lvl="1" eaLnBrk="1" hangingPunct="1">
              <a:lnSpc>
                <a:spcPct val="80000"/>
              </a:lnSpc>
            </a:pPr>
            <a:r>
              <a:rPr lang="en-US" altLang="en-US" sz="2400" dirty="0"/>
              <a:t>Mitigation measures</a:t>
            </a:r>
          </a:p>
          <a:p>
            <a:pPr lvl="1" eaLnBrk="1" hangingPunct="1">
              <a:lnSpc>
                <a:spcPct val="80000"/>
              </a:lnSpc>
            </a:pPr>
            <a:r>
              <a:rPr lang="en-US" altLang="en-US" sz="2400" dirty="0"/>
              <a:t>Planning</a:t>
            </a:r>
          </a:p>
          <a:p>
            <a:pPr lvl="1" eaLnBrk="1" hangingPunct="1">
              <a:lnSpc>
                <a:spcPct val="80000"/>
              </a:lnSpc>
            </a:pPr>
            <a:r>
              <a:rPr lang="en-US" altLang="en-US" sz="2400" dirty="0"/>
              <a:t>Establishing or acquiring rights</a:t>
            </a:r>
          </a:p>
          <a:p>
            <a:pPr lvl="1" eaLnBrk="1" hangingPunct="1">
              <a:lnSpc>
                <a:spcPct val="80000"/>
              </a:lnSpc>
            </a:pPr>
            <a:r>
              <a:rPr lang="en-US" altLang="en-US" sz="2400" dirty="0"/>
              <a:t>Interest on interim financing </a:t>
            </a:r>
          </a:p>
          <a:p>
            <a:pPr eaLnBrk="1" hangingPunct="1">
              <a:lnSpc>
                <a:spcPct val="80000"/>
              </a:lnSpc>
            </a:pPr>
            <a:endParaRPr lang="en-US" altLang="en-US" sz="2800" dirty="0"/>
          </a:p>
        </p:txBody>
      </p:sp>
      <p:sp>
        <p:nvSpPr>
          <p:cNvPr id="6" name="Rectangle 2">
            <a:extLst>
              <a:ext uri="{FF2B5EF4-FFF2-40B4-BE49-F238E27FC236}">
                <a16:creationId xmlns:a16="http://schemas.microsoft.com/office/drawing/2014/main" xmlns="" id="{C6C8BFA9-0226-4110-B19F-7585A2D29E8E}"/>
              </a:ext>
            </a:extLst>
          </p:cNvPr>
          <p:cNvSpPr>
            <a:spLocks noGrp="1" noChangeArrowheads="1"/>
          </p:cNvSpPr>
          <p:nvPr>
            <p:ph type="title"/>
          </p:nvPr>
        </p:nvSpPr>
        <p:spPr/>
        <p:txBody>
          <a:bodyPr/>
          <a:lstStyle/>
          <a:p>
            <a:pPr eaLnBrk="1" hangingPunct="1"/>
            <a:r>
              <a:rPr lang="en-US" altLang="en-US" sz="4000" u="sng" dirty="0"/>
              <a:t>How</a:t>
            </a:r>
            <a:r>
              <a:rPr lang="en-US" altLang="en-US" sz="4000" dirty="0"/>
              <a:t> Can Funds Be Used?</a:t>
            </a:r>
            <a:br>
              <a:rPr lang="en-US" altLang="en-US" sz="4000" dirty="0"/>
            </a:br>
            <a:r>
              <a:rPr lang="en-US" altLang="en-US" sz="2800" b="1" i="1" dirty="0"/>
              <a:t>Eligible Loan and Grant Purposes</a:t>
            </a:r>
          </a:p>
        </p:txBody>
      </p:sp>
    </p:spTree>
    <p:extLst>
      <p:ext uri="{BB962C8B-B14F-4D97-AF65-F5344CB8AC3E}">
        <p14:creationId xmlns:p14="http://schemas.microsoft.com/office/powerpoint/2010/main" val="4002642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3984B1BE-76B9-4B93-B76A-A87F2CB30306}"/>
              </a:ext>
            </a:extLst>
          </p:cNvPr>
          <p:cNvSpPr>
            <a:spLocks noGrp="1"/>
          </p:cNvSpPr>
          <p:nvPr>
            <p:ph type="sldNum" sz="quarter" idx="12"/>
          </p:nvPr>
        </p:nvSpPr>
        <p:spPr/>
        <p:txBody>
          <a:bodyPr/>
          <a:lstStyle/>
          <a:p>
            <a:pPr>
              <a:defRPr/>
            </a:pPr>
            <a:fld id="{B2573519-E8A0-49C4-A323-7D31A2DD007A}" type="slidenum">
              <a:rPr lang="en-US" altLang="en-US" smtClean="0"/>
              <a:pPr>
                <a:defRPr/>
              </a:pPr>
              <a:t>13</a:t>
            </a:fld>
            <a:endParaRPr lang="en-US" altLang="en-US"/>
          </a:p>
        </p:txBody>
      </p:sp>
      <p:sp>
        <p:nvSpPr>
          <p:cNvPr id="5" name="Rectangle 3">
            <a:extLst>
              <a:ext uri="{FF2B5EF4-FFF2-40B4-BE49-F238E27FC236}">
                <a16:creationId xmlns:a16="http://schemas.microsoft.com/office/drawing/2014/main" xmlns="" id="{FB6127C3-6028-4DB4-9DC6-991641096DE8}"/>
              </a:ext>
            </a:extLst>
          </p:cNvPr>
          <p:cNvSpPr>
            <a:spLocks noGrp="1" noChangeArrowheads="1"/>
          </p:cNvSpPr>
          <p:nvPr>
            <p:ph idx="1"/>
          </p:nvPr>
        </p:nvSpPr>
        <p:spPr>
          <a:xfrm>
            <a:off x="460612" y="1333500"/>
            <a:ext cx="8229600" cy="1524000"/>
          </a:xfrm>
        </p:spPr>
        <p:txBody>
          <a:bodyPr/>
          <a:lstStyle/>
          <a:p>
            <a:pPr>
              <a:defRPr/>
            </a:pPr>
            <a:r>
              <a:rPr lang="en-US" dirty="0"/>
              <a:t>Initial operating expenses for a period ordinarily not exceeding one year when the borrower is unable to pay such expenses. </a:t>
            </a:r>
          </a:p>
          <a:p>
            <a:pPr marL="0" indent="0">
              <a:buNone/>
              <a:defRPr/>
            </a:pPr>
            <a:endParaRPr lang="en-US" altLang="en-US" dirty="0"/>
          </a:p>
          <a:p>
            <a:pPr eaLnBrk="1" hangingPunct="1">
              <a:buFontTx/>
              <a:buNone/>
              <a:defRPr/>
            </a:pPr>
            <a:endParaRPr lang="en-US" altLang="en-US" dirty="0"/>
          </a:p>
        </p:txBody>
      </p:sp>
      <p:sp>
        <p:nvSpPr>
          <p:cNvPr id="6" name="Rectangle 2">
            <a:extLst>
              <a:ext uri="{FF2B5EF4-FFF2-40B4-BE49-F238E27FC236}">
                <a16:creationId xmlns:a16="http://schemas.microsoft.com/office/drawing/2014/main" xmlns="" id="{00A9C03D-AA2B-4075-8366-6C42E51ED867}"/>
              </a:ext>
            </a:extLst>
          </p:cNvPr>
          <p:cNvSpPr>
            <a:spLocks noGrp="1" noChangeArrowheads="1"/>
          </p:cNvSpPr>
          <p:nvPr>
            <p:ph type="title"/>
          </p:nvPr>
        </p:nvSpPr>
        <p:spPr>
          <a:xfrm>
            <a:off x="460612" y="0"/>
            <a:ext cx="8229600" cy="1143000"/>
          </a:xfrm>
        </p:spPr>
        <p:txBody>
          <a:bodyPr/>
          <a:lstStyle/>
          <a:p>
            <a:pPr eaLnBrk="1" hangingPunct="1"/>
            <a:r>
              <a:rPr lang="en-US" altLang="en-US" sz="4000" u="sng" dirty="0"/>
              <a:t>How</a:t>
            </a:r>
            <a:r>
              <a:rPr lang="en-US" altLang="en-US" sz="4000" dirty="0"/>
              <a:t> Can Funds Be Used?</a:t>
            </a:r>
            <a:br>
              <a:rPr lang="en-US" altLang="en-US" sz="4000" dirty="0"/>
            </a:br>
            <a:r>
              <a:rPr lang="en-US" altLang="en-US" sz="2800" b="1" i="1" dirty="0"/>
              <a:t>Eligible Loan and Grant Purposes</a:t>
            </a:r>
          </a:p>
        </p:txBody>
      </p:sp>
      <p:sp>
        <p:nvSpPr>
          <p:cNvPr id="7" name="Rectangle 3">
            <a:extLst>
              <a:ext uri="{FF2B5EF4-FFF2-40B4-BE49-F238E27FC236}">
                <a16:creationId xmlns:a16="http://schemas.microsoft.com/office/drawing/2014/main" xmlns="" id="{B0FCA380-02AD-4DDB-A938-F12511B16779}"/>
              </a:ext>
            </a:extLst>
          </p:cNvPr>
          <p:cNvSpPr txBox="1">
            <a:spLocks noChangeArrowheads="1"/>
          </p:cNvSpPr>
          <p:nvPr/>
        </p:nvSpPr>
        <p:spPr bwMode="auto">
          <a:xfrm>
            <a:off x="460612" y="30480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r>
              <a:rPr lang="en-US" altLang="en-US" sz="2800" dirty="0"/>
              <a:t>Refinancing debts incurred by, or on behalf of, an applicant when </a:t>
            </a:r>
            <a:r>
              <a:rPr lang="en-US" altLang="en-US" sz="2800" b="1" u="sng" dirty="0"/>
              <a:t>all</a:t>
            </a:r>
            <a:r>
              <a:rPr lang="en-US" altLang="en-US" sz="2800" dirty="0"/>
              <a:t> of the following conditions exist:</a:t>
            </a:r>
          </a:p>
          <a:p>
            <a:pPr lvl="1" eaLnBrk="1" hangingPunct="1"/>
            <a:r>
              <a:rPr lang="en-US" altLang="en-US" dirty="0"/>
              <a:t>Debts being refinanced </a:t>
            </a:r>
            <a:r>
              <a:rPr lang="en-US" altLang="en-US" u="sng" dirty="0"/>
              <a:t>are a secondary part </a:t>
            </a:r>
            <a:r>
              <a:rPr lang="en-US" altLang="en-US" dirty="0"/>
              <a:t>of the total loan, (less than 50 percent);</a:t>
            </a:r>
          </a:p>
          <a:p>
            <a:pPr lvl="1" eaLnBrk="1" hangingPunct="1"/>
            <a:r>
              <a:rPr lang="en-US" altLang="en-US" dirty="0"/>
              <a:t>Debts were incurred for the facility;</a:t>
            </a:r>
          </a:p>
          <a:p>
            <a:pPr lvl="1" eaLnBrk="1" hangingPunct="1"/>
            <a:r>
              <a:rPr lang="en-US" altLang="en-US" dirty="0"/>
              <a:t>Arrangements cannot be made with creditors to extend or modify terms</a:t>
            </a:r>
          </a:p>
        </p:txBody>
      </p:sp>
    </p:spTree>
    <p:extLst>
      <p:ext uri="{BB962C8B-B14F-4D97-AF65-F5344CB8AC3E}">
        <p14:creationId xmlns:p14="http://schemas.microsoft.com/office/powerpoint/2010/main" val="1656994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D07B6F90-804E-4394-AF3D-70AC55019B25}"/>
              </a:ext>
            </a:extLst>
          </p:cNvPr>
          <p:cNvSpPr>
            <a:spLocks noGrp="1"/>
          </p:cNvSpPr>
          <p:nvPr>
            <p:ph type="sldNum" sz="quarter" idx="12"/>
          </p:nvPr>
        </p:nvSpPr>
        <p:spPr/>
        <p:txBody>
          <a:bodyPr/>
          <a:lstStyle/>
          <a:p>
            <a:pPr>
              <a:defRPr/>
            </a:pPr>
            <a:fld id="{B2573519-E8A0-49C4-A323-7D31A2DD007A}" type="slidenum">
              <a:rPr lang="en-US" altLang="en-US" smtClean="0"/>
              <a:pPr>
                <a:defRPr/>
              </a:pPr>
              <a:t>14</a:t>
            </a:fld>
            <a:endParaRPr lang="en-US" altLang="en-US"/>
          </a:p>
        </p:txBody>
      </p:sp>
      <p:sp>
        <p:nvSpPr>
          <p:cNvPr id="5" name="Rectangle 3">
            <a:extLst>
              <a:ext uri="{FF2B5EF4-FFF2-40B4-BE49-F238E27FC236}">
                <a16:creationId xmlns:a16="http://schemas.microsoft.com/office/drawing/2014/main" xmlns="" id="{585AF47C-B7BA-4E06-9D3C-1D1AFF975DF9}"/>
              </a:ext>
            </a:extLst>
          </p:cNvPr>
          <p:cNvSpPr>
            <a:spLocks noGrp="1" noChangeArrowheads="1"/>
          </p:cNvSpPr>
          <p:nvPr>
            <p:ph idx="1"/>
          </p:nvPr>
        </p:nvSpPr>
        <p:spPr>
          <a:xfrm>
            <a:off x="457200" y="685800"/>
            <a:ext cx="8229600" cy="5440363"/>
          </a:xfrm>
        </p:spPr>
        <p:txBody>
          <a:bodyPr/>
          <a:lstStyle/>
          <a:p>
            <a:pPr eaLnBrk="1" hangingPunct="1"/>
            <a:r>
              <a:rPr lang="en-US" altLang="en-US" dirty="0"/>
              <a:t>Items considered when awarding grant funds</a:t>
            </a:r>
          </a:p>
          <a:p>
            <a:pPr lvl="1" eaLnBrk="1" hangingPunct="1"/>
            <a:r>
              <a:rPr lang="en-US" altLang="en-US" sz="2400" dirty="0"/>
              <a:t>Maximum grant assistance can not exceed 50% of annual state allocation or $50K which ever is greater</a:t>
            </a:r>
          </a:p>
          <a:p>
            <a:pPr lvl="1" eaLnBrk="1" hangingPunct="1"/>
            <a:r>
              <a:rPr lang="en-US" altLang="en-US" sz="2400" dirty="0"/>
              <a:t>Minimum amount sufficient to provide economic feasibility </a:t>
            </a:r>
          </a:p>
          <a:p>
            <a:pPr lvl="1" eaLnBrk="1" hangingPunct="1"/>
            <a:r>
              <a:rPr lang="en-US" altLang="en-US" sz="2400" dirty="0"/>
              <a:t>The entity should possess adequate income to support the proposed facility and its continued operations</a:t>
            </a:r>
          </a:p>
          <a:p>
            <a:pPr lvl="1" eaLnBrk="1" hangingPunct="1"/>
            <a:r>
              <a:rPr lang="en-US" altLang="en-US" sz="2400" dirty="0"/>
              <a:t>Any sale or transfer of property with a remaining useful maybe subject to the interest of the United States Government in market value proportion to original contribution  </a:t>
            </a:r>
          </a:p>
          <a:p>
            <a:pPr lvl="1" eaLnBrk="1" hangingPunct="1"/>
            <a:endParaRPr lang="en-US" altLang="en-US" sz="2400" dirty="0"/>
          </a:p>
        </p:txBody>
      </p:sp>
    </p:spTree>
    <p:extLst>
      <p:ext uri="{BB962C8B-B14F-4D97-AF65-F5344CB8AC3E}">
        <p14:creationId xmlns:p14="http://schemas.microsoft.com/office/powerpoint/2010/main" val="572598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DF6568C3-2231-40D1-B4CE-3BAE608B7883}"/>
              </a:ext>
            </a:extLst>
          </p:cNvPr>
          <p:cNvSpPr>
            <a:spLocks noGrp="1"/>
          </p:cNvSpPr>
          <p:nvPr>
            <p:ph type="sldNum" sz="quarter" idx="12"/>
          </p:nvPr>
        </p:nvSpPr>
        <p:spPr/>
        <p:txBody>
          <a:bodyPr/>
          <a:lstStyle/>
          <a:p>
            <a:pPr>
              <a:defRPr/>
            </a:pPr>
            <a:fld id="{B2573519-E8A0-49C4-A323-7D31A2DD007A}" type="slidenum">
              <a:rPr lang="en-US" altLang="en-US" smtClean="0"/>
              <a:pPr>
                <a:defRPr/>
              </a:pPr>
              <a:t>15</a:t>
            </a:fld>
            <a:endParaRPr lang="en-US" altLang="en-US"/>
          </a:p>
        </p:txBody>
      </p:sp>
      <p:sp>
        <p:nvSpPr>
          <p:cNvPr id="5" name="Rectangle 3">
            <a:extLst>
              <a:ext uri="{FF2B5EF4-FFF2-40B4-BE49-F238E27FC236}">
                <a16:creationId xmlns:a16="http://schemas.microsoft.com/office/drawing/2014/main" xmlns="" id="{F7F0D1D8-0343-4FF8-91D1-0E4277A1914B}"/>
              </a:ext>
            </a:extLst>
          </p:cNvPr>
          <p:cNvSpPr txBox="1">
            <a:spLocks noChangeArrowheads="1"/>
          </p:cNvSpPr>
          <p:nvPr/>
        </p:nvSpPr>
        <p:spPr bwMode="auto">
          <a:xfrm>
            <a:off x="7961" y="2286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03275" lvl="5" indent="-341313">
              <a:spcBef>
                <a:spcPts val="0"/>
              </a:spcBef>
              <a:buFont typeface="Wingdings" panose="05000000000000000000" pitchFamily="2" charset="2"/>
              <a:buChar char="Ø"/>
              <a:defRPr/>
            </a:pPr>
            <a:r>
              <a:rPr lang="en-US" sz="2800" dirty="0"/>
              <a:t>USDA RD provides financial assistance to a wide range of elementary, secondary and higher education facilities.</a:t>
            </a:r>
          </a:p>
          <a:p>
            <a:pPr marL="461962" lvl="5" indent="0">
              <a:spcBef>
                <a:spcPts val="0"/>
              </a:spcBef>
              <a:buNone/>
              <a:defRPr/>
            </a:pPr>
            <a:endParaRPr lang="en-US" sz="1400" dirty="0"/>
          </a:p>
          <a:p>
            <a:pPr marL="803275" lvl="5" indent="-341313">
              <a:spcBef>
                <a:spcPts val="0"/>
              </a:spcBef>
              <a:buFont typeface="Wingdings" panose="05000000000000000000" pitchFamily="2" charset="2"/>
              <a:buChar char="Ø"/>
              <a:defRPr/>
            </a:pPr>
            <a:r>
              <a:rPr lang="en-US" sz="2800" dirty="0"/>
              <a:t>Example projects include:  Public and nonprofit schools, community colleges, tribal colleges, charter schools, vocational schools and educational institutions for people with disabilities as well as libraries.</a:t>
            </a:r>
          </a:p>
          <a:p>
            <a:pPr marL="461962" lvl="5" indent="0">
              <a:spcBef>
                <a:spcPts val="0"/>
              </a:spcBef>
              <a:buNone/>
              <a:defRPr/>
            </a:pPr>
            <a:endParaRPr lang="en-US" sz="1400" dirty="0"/>
          </a:p>
          <a:p>
            <a:pPr marL="803275" lvl="5" indent="-341313">
              <a:spcBef>
                <a:spcPts val="0"/>
              </a:spcBef>
              <a:buFont typeface="Wingdings" panose="05000000000000000000" pitchFamily="2" charset="2"/>
              <a:buChar char="Ø"/>
              <a:defRPr/>
            </a:pPr>
            <a:r>
              <a:rPr lang="en-US" sz="2800" dirty="0"/>
              <a:t>Nearly 20% of the portfolio is invested in rural education.</a:t>
            </a:r>
          </a:p>
          <a:p>
            <a:pPr marL="461962" lvl="5" indent="0">
              <a:spcBef>
                <a:spcPts val="0"/>
              </a:spcBef>
              <a:buNone/>
              <a:defRPr/>
            </a:pPr>
            <a:endParaRPr lang="en-US" sz="1400" dirty="0"/>
          </a:p>
          <a:p>
            <a:pPr marL="803275" lvl="5" indent="-341313">
              <a:spcBef>
                <a:spcPts val="0"/>
              </a:spcBef>
              <a:buFont typeface="Wingdings" panose="05000000000000000000" pitchFamily="2" charset="2"/>
              <a:buChar char="Ø"/>
              <a:defRPr/>
            </a:pPr>
            <a:r>
              <a:rPr lang="en-US" sz="2800" dirty="0"/>
              <a:t>In FY 2013, CF invested $390 million in 195 rural community colleges, tribal colleges and other educational facilities. </a:t>
            </a:r>
          </a:p>
        </p:txBody>
      </p:sp>
    </p:spTree>
    <p:extLst>
      <p:ext uri="{BB962C8B-B14F-4D97-AF65-F5344CB8AC3E}">
        <p14:creationId xmlns:p14="http://schemas.microsoft.com/office/powerpoint/2010/main" val="1955974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D3F301C5-03D8-4C39-B635-706EA1C6CD32}"/>
              </a:ext>
            </a:extLst>
          </p:cNvPr>
          <p:cNvSpPr>
            <a:spLocks noGrp="1"/>
          </p:cNvSpPr>
          <p:nvPr>
            <p:ph type="sldNum" sz="quarter" idx="12"/>
          </p:nvPr>
        </p:nvSpPr>
        <p:spPr/>
        <p:txBody>
          <a:bodyPr/>
          <a:lstStyle/>
          <a:p>
            <a:pPr>
              <a:defRPr/>
            </a:pPr>
            <a:fld id="{B2573519-E8A0-49C4-A323-7D31A2DD007A}" type="slidenum">
              <a:rPr lang="en-US" altLang="en-US" smtClean="0"/>
              <a:pPr>
                <a:defRPr/>
              </a:pPr>
              <a:t>16</a:t>
            </a:fld>
            <a:endParaRPr lang="en-US" altLang="en-US"/>
          </a:p>
        </p:txBody>
      </p:sp>
      <p:sp>
        <p:nvSpPr>
          <p:cNvPr id="5" name="Rectangle 2">
            <a:extLst>
              <a:ext uri="{FF2B5EF4-FFF2-40B4-BE49-F238E27FC236}">
                <a16:creationId xmlns:a16="http://schemas.microsoft.com/office/drawing/2014/main" xmlns="" id="{DD2096E1-B41A-4174-A33D-DE5F3F8B1247}"/>
              </a:ext>
            </a:extLst>
          </p:cNvPr>
          <p:cNvSpPr>
            <a:spLocks noGrp="1" noChangeArrowheads="1"/>
          </p:cNvSpPr>
          <p:nvPr>
            <p:ph type="title"/>
          </p:nvPr>
        </p:nvSpPr>
        <p:spPr/>
        <p:txBody>
          <a:bodyPr/>
          <a:lstStyle/>
          <a:p>
            <a:pPr eaLnBrk="1" hangingPunct="1"/>
            <a:r>
              <a:rPr lang="en-US" altLang="en-US" sz="4000"/>
              <a:t>Education and Cultural Projects</a:t>
            </a:r>
          </a:p>
        </p:txBody>
      </p:sp>
      <p:sp>
        <p:nvSpPr>
          <p:cNvPr id="6" name="Rectangle 3">
            <a:extLst>
              <a:ext uri="{FF2B5EF4-FFF2-40B4-BE49-F238E27FC236}">
                <a16:creationId xmlns:a16="http://schemas.microsoft.com/office/drawing/2014/main" xmlns="" id="{8969E1E6-A014-4A69-AF7B-C3C92BB3E31F}"/>
              </a:ext>
            </a:extLst>
          </p:cNvPr>
          <p:cNvSpPr>
            <a:spLocks noGrp="1" noChangeArrowheads="1"/>
          </p:cNvSpPr>
          <p:nvPr>
            <p:ph idx="1"/>
          </p:nvPr>
        </p:nvSpPr>
        <p:spPr/>
        <p:txBody>
          <a:bodyPr/>
          <a:lstStyle/>
          <a:p>
            <a:pPr eaLnBrk="1" hangingPunct="1">
              <a:lnSpc>
                <a:spcPct val="90000"/>
              </a:lnSpc>
            </a:pPr>
            <a:r>
              <a:rPr lang="en-US" altLang="en-US" sz="2800" b="1" dirty="0"/>
              <a:t>Schools</a:t>
            </a:r>
            <a:r>
              <a:rPr lang="en-US" altLang="en-US" sz="2800" dirty="0"/>
              <a:t>:  auditoriums, classrooms, charter, Montessori, buses, computers</a:t>
            </a:r>
          </a:p>
          <a:p>
            <a:pPr eaLnBrk="1" hangingPunct="1">
              <a:lnSpc>
                <a:spcPct val="90000"/>
              </a:lnSpc>
            </a:pPr>
            <a:endParaRPr lang="en-US" altLang="en-US" sz="2800" dirty="0"/>
          </a:p>
          <a:p>
            <a:pPr eaLnBrk="1" hangingPunct="1">
              <a:lnSpc>
                <a:spcPct val="90000"/>
              </a:lnSpc>
            </a:pPr>
            <a:r>
              <a:rPr lang="en-US" altLang="en-US" sz="2800" b="1" dirty="0"/>
              <a:t>Library</a:t>
            </a:r>
            <a:r>
              <a:rPr lang="en-US" altLang="en-US" sz="2800" dirty="0"/>
              <a:t>:  buildings, furnishings, bookmobile, books, shelving</a:t>
            </a:r>
          </a:p>
          <a:p>
            <a:pPr eaLnBrk="1" hangingPunct="1">
              <a:lnSpc>
                <a:spcPct val="90000"/>
              </a:lnSpc>
            </a:pPr>
            <a:endParaRPr lang="en-US" altLang="en-US" sz="2800" dirty="0"/>
          </a:p>
          <a:p>
            <a:pPr eaLnBrk="1" hangingPunct="1">
              <a:lnSpc>
                <a:spcPct val="90000"/>
              </a:lnSpc>
            </a:pPr>
            <a:r>
              <a:rPr lang="en-US" altLang="en-US" sz="2800" b="1" dirty="0"/>
              <a:t>Museum</a:t>
            </a:r>
            <a:r>
              <a:rPr lang="en-US" altLang="en-US" sz="2800" dirty="0"/>
              <a:t>:  buildings, display cases</a:t>
            </a:r>
          </a:p>
          <a:p>
            <a:pPr eaLnBrk="1" hangingPunct="1">
              <a:lnSpc>
                <a:spcPct val="90000"/>
              </a:lnSpc>
            </a:pPr>
            <a:endParaRPr lang="en-US" altLang="en-US" sz="2800" dirty="0"/>
          </a:p>
          <a:p>
            <a:pPr eaLnBrk="1" hangingPunct="1">
              <a:lnSpc>
                <a:spcPct val="90000"/>
              </a:lnSpc>
            </a:pPr>
            <a:r>
              <a:rPr lang="en-US" altLang="en-US" sz="2800" b="1" dirty="0"/>
              <a:t>College</a:t>
            </a:r>
            <a:r>
              <a:rPr lang="en-US" altLang="en-US" sz="2800" dirty="0"/>
              <a:t>: classrooms, dormitories... </a:t>
            </a:r>
          </a:p>
        </p:txBody>
      </p:sp>
    </p:spTree>
    <p:extLst>
      <p:ext uri="{BB962C8B-B14F-4D97-AF65-F5344CB8AC3E}">
        <p14:creationId xmlns:p14="http://schemas.microsoft.com/office/powerpoint/2010/main" val="2695151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716775" y="381000"/>
            <a:ext cx="5829300" cy="857250"/>
          </a:xfrm>
        </p:spPr>
        <p:txBody>
          <a:bodyPr>
            <a:noAutofit/>
          </a:bodyPr>
          <a:lstStyle/>
          <a:p>
            <a:pPr eaLnBrk="1" hangingPunct="1">
              <a:defRPr/>
            </a:pPr>
            <a:r>
              <a:rPr lang="en-US" sz="4000" dirty="0"/>
              <a:t>Public Safety</a:t>
            </a:r>
            <a:br>
              <a:rPr lang="en-US" sz="4000" dirty="0"/>
            </a:br>
            <a:r>
              <a:rPr lang="en-US" sz="4000" b="1" i="1" dirty="0"/>
              <a:t>Fire &amp; Rescue</a:t>
            </a:r>
          </a:p>
        </p:txBody>
      </p:sp>
      <p:sp>
        <p:nvSpPr>
          <p:cNvPr id="131075" name="Rectangle 3"/>
          <p:cNvSpPr>
            <a:spLocks noGrp="1" noChangeArrowheads="1"/>
          </p:cNvSpPr>
          <p:nvPr>
            <p:ph sz="half" idx="1"/>
          </p:nvPr>
        </p:nvSpPr>
        <p:spPr>
          <a:xfrm>
            <a:off x="762000" y="1600200"/>
            <a:ext cx="3581400" cy="2857500"/>
          </a:xfrm>
        </p:spPr>
        <p:txBody>
          <a:bodyPr/>
          <a:lstStyle/>
          <a:p>
            <a:pPr lvl="1" eaLnBrk="1" hangingPunct="1"/>
            <a:r>
              <a:rPr lang="en-US" altLang="en-US" sz="3200" dirty="0"/>
              <a:t>Fire stations</a:t>
            </a:r>
          </a:p>
          <a:p>
            <a:pPr lvl="1" eaLnBrk="1" hangingPunct="1"/>
            <a:r>
              <a:rPr lang="en-US" altLang="en-US" sz="3200" dirty="0"/>
              <a:t>Pumper/tanker  trucks</a:t>
            </a:r>
          </a:p>
          <a:p>
            <a:pPr lvl="1" eaLnBrk="1" hangingPunct="1"/>
            <a:r>
              <a:rPr lang="en-US" altLang="en-US" sz="3200" dirty="0"/>
              <a:t>Water hauling trucks</a:t>
            </a:r>
          </a:p>
          <a:p>
            <a:pPr lvl="1" eaLnBrk="1" hangingPunct="1"/>
            <a:r>
              <a:rPr lang="en-US" altLang="en-US" sz="3200" dirty="0"/>
              <a:t>Radio systems</a:t>
            </a:r>
          </a:p>
          <a:p>
            <a:pPr lvl="1" eaLnBrk="1" hangingPunct="1"/>
            <a:r>
              <a:rPr lang="en-US" altLang="en-US" sz="3200" dirty="0"/>
              <a:t>Chassis</a:t>
            </a:r>
          </a:p>
          <a:p>
            <a:pPr lvl="1" eaLnBrk="1" hangingPunct="1"/>
            <a:r>
              <a:rPr lang="en-US" altLang="en-US" sz="3200" dirty="0"/>
              <a:t>Generators</a:t>
            </a:r>
          </a:p>
        </p:txBody>
      </p:sp>
      <p:sp>
        <p:nvSpPr>
          <p:cNvPr id="131076" name="Rectangle 4"/>
          <p:cNvSpPr>
            <a:spLocks noGrp="1" noChangeArrowheads="1"/>
          </p:cNvSpPr>
          <p:nvPr>
            <p:ph sz="half" idx="2"/>
          </p:nvPr>
        </p:nvSpPr>
        <p:spPr>
          <a:xfrm>
            <a:off x="4391025" y="1600200"/>
            <a:ext cx="4324350" cy="2857500"/>
          </a:xfrm>
        </p:spPr>
        <p:txBody>
          <a:bodyPr/>
          <a:lstStyle/>
          <a:p>
            <a:pPr lvl="1" eaLnBrk="1" hangingPunct="1"/>
            <a:r>
              <a:rPr lang="en-US" altLang="en-US" sz="3200" dirty="0"/>
              <a:t>Bunker gear</a:t>
            </a:r>
          </a:p>
          <a:p>
            <a:pPr lvl="1" eaLnBrk="1" hangingPunct="1"/>
            <a:r>
              <a:rPr lang="en-US" altLang="en-US" sz="3200" dirty="0"/>
              <a:t>Police vehicles</a:t>
            </a:r>
          </a:p>
          <a:p>
            <a:pPr lvl="1" eaLnBrk="1" hangingPunct="1"/>
            <a:r>
              <a:rPr lang="en-US" altLang="en-US" sz="3200" dirty="0"/>
              <a:t>Ambulances</a:t>
            </a:r>
          </a:p>
          <a:p>
            <a:pPr lvl="1" eaLnBrk="1" hangingPunct="1"/>
            <a:r>
              <a:rPr lang="en-US" altLang="en-US" sz="3200" dirty="0"/>
              <a:t>Rescue boats</a:t>
            </a:r>
          </a:p>
          <a:p>
            <a:pPr lvl="1" eaLnBrk="1" hangingPunct="1"/>
            <a:r>
              <a:rPr lang="en-US" altLang="en-US" sz="3200" dirty="0"/>
              <a:t>Helicopters</a:t>
            </a:r>
          </a:p>
          <a:p>
            <a:pPr lvl="1" eaLnBrk="1" hangingPunct="1"/>
            <a:r>
              <a:rPr lang="en-US" altLang="en-US" sz="3200" dirty="0"/>
              <a:t>“Jaws of Life” tools</a:t>
            </a:r>
            <a:endParaRPr lang="en-US" altLang="en-US" sz="3600" dirty="0"/>
          </a:p>
        </p:txBody>
      </p:sp>
      <p:sp>
        <p:nvSpPr>
          <p:cNvPr id="2" name="Slide Number Placeholder 1"/>
          <p:cNvSpPr>
            <a:spLocks noGrp="1"/>
          </p:cNvSpPr>
          <p:nvPr>
            <p:ph type="sldNum" sz="quarter" idx="12"/>
          </p:nvPr>
        </p:nvSpPr>
        <p:spPr/>
        <p:txBody>
          <a:bodyPr/>
          <a:lstStyle/>
          <a:p>
            <a:pPr>
              <a:defRPr/>
            </a:pPr>
            <a:fld id="{C890DF93-3C1A-415E-9D56-8A4260617D14}" type="slidenum">
              <a:rPr lang="en-US" altLang="en-US" smtClean="0"/>
              <a:pPr>
                <a:defRPr/>
              </a:pPr>
              <a:t>17</a:t>
            </a:fld>
            <a:endParaRPr lang="en-US" altLang="en-US"/>
          </a:p>
        </p:txBody>
      </p:sp>
    </p:spTree>
    <p:extLst>
      <p:ext uri="{BB962C8B-B14F-4D97-AF65-F5344CB8AC3E}">
        <p14:creationId xmlns:p14="http://schemas.microsoft.com/office/powerpoint/2010/main" val="833420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600200" y="237509"/>
            <a:ext cx="5829300" cy="857250"/>
          </a:xfrm>
        </p:spPr>
        <p:txBody>
          <a:bodyPr/>
          <a:lstStyle/>
          <a:p>
            <a:pPr eaLnBrk="1" hangingPunct="1"/>
            <a:r>
              <a:rPr lang="en-US" altLang="en-US" dirty="0"/>
              <a:t>Public Services</a:t>
            </a:r>
          </a:p>
        </p:txBody>
      </p:sp>
      <p:sp>
        <p:nvSpPr>
          <p:cNvPr id="64515" name="Rectangle 3"/>
          <p:cNvSpPr>
            <a:spLocks noGrp="1" noChangeArrowheads="1"/>
          </p:cNvSpPr>
          <p:nvPr>
            <p:ph idx="1"/>
          </p:nvPr>
        </p:nvSpPr>
        <p:spPr>
          <a:xfrm>
            <a:off x="1428750" y="1371600"/>
            <a:ext cx="6172200" cy="4191000"/>
          </a:xfrm>
        </p:spPr>
        <p:txBody>
          <a:bodyPr>
            <a:normAutofit/>
          </a:bodyPr>
          <a:lstStyle/>
          <a:p>
            <a:pPr eaLnBrk="1" hangingPunct="1">
              <a:lnSpc>
                <a:spcPct val="80000"/>
              </a:lnSpc>
              <a:buFont typeface="Arial" charset="0"/>
              <a:buChar char="•"/>
              <a:defRPr/>
            </a:pPr>
            <a:r>
              <a:rPr lang="en-US" sz="3600" dirty="0"/>
              <a:t>Child Day Care</a:t>
            </a:r>
          </a:p>
          <a:p>
            <a:pPr eaLnBrk="1" hangingPunct="1">
              <a:lnSpc>
                <a:spcPct val="80000"/>
              </a:lnSpc>
              <a:buFont typeface="Arial" charset="0"/>
              <a:buChar char="•"/>
              <a:defRPr/>
            </a:pPr>
            <a:r>
              <a:rPr lang="en-US" sz="3600" dirty="0"/>
              <a:t>Adult Day Care</a:t>
            </a:r>
          </a:p>
          <a:p>
            <a:pPr eaLnBrk="1" hangingPunct="1">
              <a:lnSpc>
                <a:spcPct val="80000"/>
              </a:lnSpc>
              <a:buFont typeface="Arial" charset="0"/>
              <a:buChar char="•"/>
              <a:defRPr/>
            </a:pPr>
            <a:r>
              <a:rPr lang="en-US" sz="3600" dirty="0"/>
              <a:t>Domestic Violence Shelter</a:t>
            </a:r>
          </a:p>
          <a:p>
            <a:pPr eaLnBrk="1" hangingPunct="1">
              <a:lnSpc>
                <a:spcPct val="80000"/>
              </a:lnSpc>
              <a:buFont typeface="Arial" charset="0"/>
              <a:buChar char="•"/>
              <a:defRPr/>
            </a:pPr>
            <a:r>
              <a:rPr lang="en-US" sz="3600" dirty="0"/>
              <a:t>Animal Shelter</a:t>
            </a:r>
          </a:p>
          <a:p>
            <a:pPr eaLnBrk="1" hangingPunct="1">
              <a:lnSpc>
                <a:spcPct val="80000"/>
              </a:lnSpc>
              <a:buFont typeface="Arial" charset="0"/>
              <a:buChar char="•"/>
              <a:defRPr/>
            </a:pPr>
            <a:r>
              <a:rPr lang="en-US" sz="3600" dirty="0"/>
              <a:t>Fairgrounds</a:t>
            </a:r>
          </a:p>
          <a:p>
            <a:pPr eaLnBrk="1" hangingPunct="1">
              <a:lnSpc>
                <a:spcPct val="80000"/>
              </a:lnSpc>
              <a:buFont typeface="Arial" charset="0"/>
              <a:buChar char="•"/>
              <a:defRPr/>
            </a:pPr>
            <a:r>
              <a:rPr lang="en-US" sz="3600" dirty="0"/>
              <a:t>Renewable Energy</a:t>
            </a:r>
          </a:p>
          <a:p>
            <a:pPr eaLnBrk="1" hangingPunct="1">
              <a:lnSpc>
                <a:spcPct val="80000"/>
              </a:lnSpc>
              <a:buFont typeface="Arial" charset="0"/>
              <a:buChar char="•"/>
              <a:defRPr/>
            </a:pPr>
            <a:r>
              <a:rPr lang="en-US" sz="3600" dirty="0"/>
              <a:t>Snow removal equipment</a:t>
            </a:r>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18</a:t>
            </a:fld>
            <a:endParaRPr lang="en-US" altLang="en-US"/>
          </a:p>
        </p:txBody>
      </p:sp>
    </p:spTree>
    <p:extLst>
      <p:ext uri="{BB962C8B-B14F-4D97-AF65-F5344CB8AC3E}">
        <p14:creationId xmlns:p14="http://schemas.microsoft.com/office/powerpoint/2010/main" val="369141958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C899C639-832C-4552-B68F-CB8C95ED5287}"/>
              </a:ext>
            </a:extLst>
          </p:cNvPr>
          <p:cNvSpPr>
            <a:spLocks noGrp="1"/>
          </p:cNvSpPr>
          <p:nvPr>
            <p:ph type="sldNum" sz="quarter" idx="12"/>
          </p:nvPr>
        </p:nvSpPr>
        <p:spPr/>
        <p:txBody>
          <a:bodyPr/>
          <a:lstStyle/>
          <a:p>
            <a:pPr>
              <a:defRPr/>
            </a:pPr>
            <a:fld id="{B2573519-E8A0-49C4-A323-7D31A2DD007A}" type="slidenum">
              <a:rPr lang="en-US" altLang="en-US" smtClean="0"/>
              <a:pPr>
                <a:defRPr/>
              </a:pPr>
              <a:t>19</a:t>
            </a:fld>
            <a:endParaRPr lang="en-US" altLang="en-US"/>
          </a:p>
        </p:txBody>
      </p:sp>
      <p:sp>
        <p:nvSpPr>
          <p:cNvPr id="5" name="Rectangle 3">
            <a:extLst>
              <a:ext uri="{FF2B5EF4-FFF2-40B4-BE49-F238E27FC236}">
                <a16:creationId xmlns:a16="http://schemas.microsoft.com/office/drawing/2014/main" xmlns="" id="{0D05F415-297B-46E9-8C1C-C76706F9E285}"/>
              </a:ext>
            </a:extLst>
          </p:cNvPr>
          <p:cNvSpPr>
            <a:spLocks noGrp="1" noChangeArrowheads="1"/>
          </p:cNvSpPr>
          <p:nvPr>
            <p:ph idx="1"/>
          </p:nvPr>
        </p:nvSpPr>
        <p:spPr>
          <a:xfrm>
            <a:off x="446964" y="1128440"/>
            <a:ext cx="8229600" cy="4525963"/>
          </a:xfrm>
        </p:spPr>
        <p:txBody>
          <a:bodyPr>
            <a:normAutofit fontScale="92500" lnSpcReduction="10000"/>
          </a:bodyPr>
          <a:lstStyle/>
          <a:p>
            <a:pPr eaLnBrk="1" hangingPunct="1">
              <a:lnSpc>
                <a:spcPct val="90000"/>
              </a:lnSpc>
              <a:buFont typeface="Arial" charset="0"/>
              <a:buChar char="•"/>
              <a:defRPr/>
            </a:pPr>
            <a:endParaRPr lang="en-US" dirty="0"/>
          </a:p>
          <a:p>
            <a:pPr eaLnBrk="1" hangingPunct="1">
              <a:lnSpc>
                <a:spcPct val="90000"/>
              </a:lnSpc>
              <a:buFont typeface="Arial" charset="0"/>
              <a:buChar char="•"/>
              <a:defRPr/>
            </a:pPr>
            <a:r>
              <a:rPr lang="en-US" dirty="0"/>
              <a:t>Primary purpose of facility is an essential community facility, i.e., education or healthcare</a:t>
            </a:r>
          </a:p>
          <a:p>
            <a:pPr eaLnBrk="1" hangingPunct="1">
              <a:lnSpc>
                <a:spcPct val="90000"/>
              </a:lnSpc>
              <a:buFont typeface="Arial" charset="0"/>
              <a:buChar char="•"/>
              <a:defRPr/>
            </a:pPr>
            <a:endParaRPr lang="en-US" dirty="0"/>
          </a:p>
          <a:p>
            <a:pPr eaLnBrk="1" hangingPunct="1">
              <a:lnSpc>
                <a:spcPct val="90000"/>
              </a:lnSpc>
              <a:buFont typeface="Arial" charset="0"/>
              <a:buChar char="•"/>
              <a:defRPr/>
            </a:pPr>
            <a:r>
              <a:rPr lang="en-US" dirty="0"/>
              <a:t>Will improve the facility’s ability to provide service</a:t>
            </a:r>
          </a:p>
          <a:p>
            <a:pPr eaLnBrk="1" hangingPunct="1">
              <a:lnSpc>
                <a:spcPct val="90000"/>
              </a:lnSpc>
              <a:buFont typeface="Arial" charset="0"/>
              <a:buChar char="•"/>
              <a:defRPr/>
            </a:pPr>
            <a:endParaRPr lang="en-US" dirty="0"/>
          </a:p>
          <a:p>
            <a:pPr eaLnBrk="1" hangingPunct="1">
              <a:lnSpc>
                <a:spcPct val="90000"/>
              </a:lnSpc>
              <a:buFont typeface="Arial" charset="0"/>
              <a:buChar char="•"/>
              <a:defRPr/>
            </a:pPr>
            <a:r>
              <a:rPr lang="en-US" dirty="0"/>
              <a:t>Will help defray the cost of  facility operation</a:t>
            </a:r>
          </a:p>
          <a:p>
            <a:pPr eaLnBrk="1" hangingPunct="1">
              <a:lnSpc>
                <a:spcPct val="90000"/>
              </a:lnSpc>
              <a:buFont typeface="Arial" charset="0"/>
              <a:buChar char="•"/>
              <a:defRPr/>
            </a:pPr>
            <a:endParaRPr lang="en-US" dirty="0"/>
          </a:p>
          <a:p>
            <a:pPr eaLnBrk="1" hangingPunct="1">
              <a:lnSpc>
                <a:spcPct val="90000"/>
              </a:lnSpc>
              <a:buFont typeface="Arial" charset="0"/>
              <a:buChar char="•"/>
              <a:defRPr/>
            </a:pPr>
            <a:r>
              <a:rPr lang="en-US" dirty="0"/>
              <a:t>Borrower </a:t>
            </a:r>
            <a:r>
              <a:rPr lang="en-US" b="1" u="sng" dirty="0"/>
              <a:t>cannot</a:t>
            </a:r>
            <a:r>
              <a:rPr lang="en-US" b="1" dirty="0"/>
              <a:t> </a:t>
            </a:r>
            <a:r>
              <a:rPr lang="en-US" dirty="0"/>
              <a:t>sell power generated by system</a:t>
            </a:r>
          </a:p>
        </p:txBody>
      </p:sp>
      <p:sp>
        <p:nvSpPr>
          <p:cNvPr id="6" name="Rectangle 2">
            <a:extLst>
              <a:ext uri="{FF2B5EF4-FFF2-40B4-BE49-F238E27FC236}">
                <a16:creationId xmlns:a16="http://schemas.microsoft.com/office/drawing/2014/main" xmlns="" id="{817A1CE8-C62B-456E-9676-42B0D709F3AB}"/>
              </a:ext>
            </a:extLst>
          </p:cNvPr>
          <p:cNvSpPr>
            <a:spLocks noGrp="1" noChangeArrowheads="1"/>
          </p:cNvSpPr>
          <p:nvPr>
            <p:ph type="title"/>
          </p:nvPr>
        </p:nvSpPr>
        <p:spPr>
          <a:xfrm>
            <a:off x="-342900" y="18197"/>
            <a:ext cx="9829800" cy="1143000"/>
          </a:xfrm>
        </p:spPr>
        <p:txBody>
          <a:bodyPr>
            <a:normAutofit fontScale="90000"/>
          </a:bodyPr>
          <a:lstStyle/>
          <a:p>
            <a:pPr eaLnBrk="1" hangingPunct="1">
              <a:defRPr/>
            </a:pPr>
            <a:r>
              <a:rPr lang="en-US" sz="3600" dirty="0"/>
              <a:t>Criteria for a Renewable Energy Source for a CF Project</a:t>
            </a:r>
          </a:p>
        </p:txBody>
      </p:sp>
    </p:spTree>
    <p:extLst>
      <p:ext uri="{BB962C8B-B14F-4D97-AF65-F5344CB8AC3E}">
        <p14:creationId xmlns:p14="http://schemas.microsoft.com/office/powerpoint/2010/main" val="427999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89044" y="152400"/>
            <a:ext cx="8229600" cy="1143000"/>
          </a:xfrm>
        </p:spPr>
        <p:txBody>
          <a:bodyPr/>
          <a:lstStyle/>
          <a:p>
            <a:pPr eaLnBrk="1" hangingPunct="1"/>
            <a:r>
              <a:rPr lang="en-US" altLang="en-US" sz="3200" u="sng" dirty="0"/>
              <a:t>Where?</a:t>
            </a:r>
            <a:r>
              <a:rPr lang="en-US" altLang="en-US" sz="3200" dirty="0"/>
              <a:t/>
            </a:r>
            <a:br>
              <a:rPr lang="en-US" altLang="en-US" sz="3200" dirty="0"/>
            </a:br>
            <a:r>
              <a:rPr lang="en-US" altLang="en-US" sz="3200" i="1" dirty="0"/>
              <a:t>Eligible Rural Areas</a:t>
            </a:r>
          </a:p>
        </p:txBody>
      </p:sp>
      <p:sp>
        <p:nvSpPr>
          <p:cNvPr id="30723" name="Rectangle 3"/>
          <p:cNvSpPr>
            <a:spLocks noGrp="1" noChangeArrowheads="1"/>
          </p:cNvSpPr>
          <p:nvPr>
            <p:ph idx="1"/>
          </p:nvPr>
        </p:nvSpPr>
        <p:spPr>
          <a:xfrm>
            <a:off x="490182" y="1324970"/>
            <a:ext cx="8229600" cy="3276600"/>
          </a:xfrm>
        </p:spPr>
        <p:txBody>
          <a:bodyPr/>
          <a:lstStyle/>
          <a:p>
            <a:pPr eaLnBrk="1" hangingPunct="1"/>
            <a:r>
              <a:rPr lang="en-US" altLang="en-US" sz="2800" dirty="0"/>
              <a:t>Cities, towns, and census designated places (CDPs)</a:t>
            </a:r>
          </a:p>
          <a:p>
            <a:pPr marL="0" indent="0" eaLnBrk="1" hangingPunct="1">
              <a:buFontTx/>
              <a:buNone/>
            </a:pPr>
            <a:r>
              <a:rPr lang="en-US" altLang="en-US" sz="2800" dirty="0"/>
              <a:t>with populations of </a:t>
            </a:r>
            <a:r>
              <a:rPr lang="en-US" altLang="en-US" sz="2800" b="1" dirty="0"/>
              <a:t>20,000 or less</a:t>
            </a:r>
            <a:r>
              <a:rPr lang="en-US" altLang="en-US" sz="2800" dirty="0"/>
              <a:t>  according to</a:t>
            </a:r>
          </a:p>
          <a:p>
            <a:pPr marL="0" indent="0" eaLnBrk="1" hangingPunct="1">
              <a:buFontTx/>
              <a:buNone/>
            </a:pPr>
            <a:r>
              <a:rPr lang="en-US" altLang="en-US" sz="2800" dirty="0"/>
              <a:t>the latest decennial census of the United States.  </a:t>
            </a:r>
          </a:p>
          <a:p>
            <a:pPr marL="0" indent="0" eaLnBrk="1" hangingPunct="1">
              <a:buFontTx/>
              <a:buNone/>
            </a:pPr>
            <a:endParaRPr lang="en-US" altLang="en-US" sz="1200" dirty="0"/>
          </a:p>
          <a:p>
            <a:pPr eaLnBrk="1" hangingPunct="1"/>
            <a:r>
              <a:rPr lang="en-US" altLang="en-US" sz="2800" dirty="0"/>
              <a:t>Projects must </a:t>
            </a:r>
            <a:r>
              <a:rPr lang="en-US" altLang="en-US" sz="2800" b="1" dirty="0"/>
              <a:t>primarily</a:t>
            </a:r>
            <a:r>
              <a:rPr lang="en-US" altLang="en-US" sz="2800" dirty="0"/>
              <a:t> serve and benefit rural residents and communities.  </a:t>
            </a:r>
          </a:p>
          <a:p>
            <a:pPr eaLnBrk="1" hangingPunct="1"/>
            <a:r>
              <a:rPr lang="en-US" altLang="en-US" sz="2800" dirty="0"/>
              <a:t>At least 51% of population served must be in an eligible rural area.</a:t>
            </a:r>
          </a:p>
          <a:p>
            <a:pPr eaLnBrk="1" hangingPunct="1"/>
            <a:r>
              <a:rPr lang="en-US" altLang="en-US" sz="2800" dirty="0"/>
              <a:t>Pay costs for a project when the median household income of the service area population exceeds the higher of the poverty line or State Non-metropolitan median household income</a:t>
            </a:r>
          </a:p>
          <a:p>
            <a:pPr eaLnBrk="1" hangingPunct="1"/>
            <a:endParaRPr lang="en-US" altLang="en-US" sz="2800" dirty="0"/>
          </a:p>
          <a:p>
            <a:pPr marL="0" indent="0" eaLnBrk="1" hangingPunct="1">
              <a:buFontTx/>
              <a:buNone/>
            </a:pPr>
            <a:endParaRPr lang="en-US" altLang="en-US" sz="2800" dirty="0"/>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2</a:t>
            </a:fld>
            <a:endParaRPr lang="en-US" alt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76BAF236-E6BE-45F8-B1F2-FA527EDB0752}"/>
              </a:ext>
            </a:extLst>
          </p:cNvPr>
          <p:cNvPicPr>
            <a:picLocks noGrp="1" noChangeAspect="1"/>
          </p:cNvPicPr>
          <p:nvPr>
            <p:ph idx="1"/>
          </p:nvPr>
        </p:nvPicPr>
        <p:blipFill>
          <a:blip r:embed="rId2"/>
          <a:stretch>
            <a:fillRect/>
          </a:stretch>
        </p:blipFill>
        <p:spPr>
          <a:xfrm>
            <a:off x="486770" y="1383519"/>
            <a:ext cx="8229600" cy="4679950"/>
          </a:xfrm>
          <a:prstGeom prst="rect">
            <a:avLst/>
          </a:prstGeom>
        </p:spPr>
      </p:pic>
      <p:sp>
        <p:nvSpPr>
          <p:cNvPr id="4" name="Slide Number Placeholder 3">
            <a:extLst>
              <a:ext uri="{FF2B5EF4-FFF2-40B4-BE49-F238E27FC236}">
                <a16:creationId xmlns:a16="http://schemas.microsoft.com/office/drawing/2014/main" xmlns="" id="{B385A4F0-CCFC-404D-8872-7510ED33F1D3}"/>
              </a:ext>
            </a:extLst>
          </p:cNvPr>
          <p:cNvSpPr>
            <a:spLocks noGrp="1"/>
          </p:cNvSpPr>
          <p:nvPr>
            <p:ph type="sldNum" sz="quarter" idx="12"/>
          </p:nvPr>
        </p:nvSpPr>
        <p:spPr/>
        <p:txBody>
          <a:bodyPr/>
          <a:lstStyle/>
          <a:p>
            <a:pPr>
              <a:defRPr/>
            </a:pPr>
            <a:fld id="{B2573519-E8A0-49C4-A323-7D31A2DD007A}" type="slidenum">
              <a:rPr lang="en-US" altLang="en-US" smtClean="0"/>
              <a:pPr>
                <a:defRPr/>
              </a:pPr>
              <a:t>20</a:t>
            </a:fld>
            <a:endParaRPr lang="en-US" altLang="en-US"/>
          </a:p>
        </p:txBody>
      </p:sp>
      <p:sp>
        <p:nvSpPr>
          <p:cNvPr id="6" name="Rectangle 2">
            <a:extLst>
              <a:ext uri="{FF2B5EF4-FFF2-40B4-BE49-F238E27FC236}">
                <a16:creationId xmlns:a16="http://schemas.microsoft.com/office/drawing/2014/main" xmlns="" id="{2223AFC5-9238-4E06-AC3A-6F02BAFA072D}"/>
              </a:ext>
            </a:extLst>
          </p:cNvPr>
          <p:cNvSpPr>
            <a:spLocks noGrp="1" noChangeArrowheads="1"/>
          </p:cNvSpPr>
          <p:nvPr>
            <p:ph type="title"/>
          </p:nvPr>
        </p:nvSpPr>
        <p:spPr/>
        <p:txBody>
          <a:bodyPr/>
          <a:lstStyle/>
          <a:p>
            <a:pPr eaLnBrk="1" hangingPunct="1"/>
            <a:r>
              <a:rPr lang="en-US" altLang="en-US" sz="4800" b="1" i="1" dirty="0"/>
              <a:t>Ineligible</a:t>
            </a:r>
            <a:r>
              <a:rPr lang="en-US" altLang="en-US" sz="4800" dirty="0"/>
              <a:t> CF Purposes</a:t>
            </a:r>
          </a:p>
        </p:txBody>
      </p:sp>
    </p:spTree>
    <p:extLst>
      <p:ext uri="{BB962C8B-B14F-4D97-AF65-F5344CB8AC3E}">
        <p14:creationId xmlns:p14="http://schemas.microsoft.com/office/powerpoint/2010/main" val="2772948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6E92B-F675-4B93-BC36-750974477A64}"/>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xmlns="" id="{8C827AF1-85D2-47F6-B883-821DD3C17ECD}"/>
              </a:ext>
            </a:extLst>
          </p:cNvPr>
          <p:cNvSpPr>
            <a:spLocks noGrp="1"/>
          </p:cNvSpPr>
          <p:nvPr>
            <p:ph idx="1"/>
          </p:nvPr>
        </p:nvSpPr>
        <p:spPr/>
        <p:txBody>
          <a:bodyPr/>
          <a:lstStyle/>
          <a:p>
            <a:r>
              <a:rPr lang="en-US" dirty="0"/>
              <a:t>Favorable interest rate.  Usually less than bank rates.</a:t>
            </a:r>
          </a:p>
          <a:p>
            <a:r>
              <a:rPr lang="en-US" dirty="0"/>
              <a:t>Flexible repayment terms to match cash flow.</a:t>
            </a:r>
          </a:p>
          <a:p>
            <a:r>
              <a:rPr lang="en-US" dirty="0"/>
              <a:t>Longer financing terms than a bank can offer. </a:t>
            </a:r>
          </a:p>
          <a:p>
            <a:pPr lvl="1"/>
            <a:r>
              <a:rPr lang="en-US" dirty="0"/>
              <a:t>Up to 40 years for real estate and useful life for equipment.</a:t>
            </a:r>
          </a:p>
          <a:p>
            <a:pPr marL="457200" lvl="1" indent="0">
              <a:buNone/>
            </a:pPr>
            <a:r>
              <a:rPr lang="en-US" dirty="0"/>
              <a:t> </a:t>
            </a:r>
          </a:p>
        </p:txBody>
      </p:sp>
      <p:sp>
        <p:nvSpPr>
          <p:cNvPr id="4" name="Slide Number Placeholder 3">
            <a:extLst>
              <a:ext uri="{FF2B5EF4-FFF2-40B4-BE49-F238E27FC236}">
                <a16:creationId xmlns:a16="http://schemas.microsoft.com/office/drawing/2014/main" xmlns="" id="{6E54CC4B-CD9C-489E-ADC5-B18CF525EC23}"/>
              </a:ext>
            </a:extLst>
          </p:cNvPr>
          <p:cNvSpPr>
            <a:spLocks noGrp="1"/>
          </p:cNvSpPr>
          <p:nvPr>
            <p:ph type="sldNum" sz="quarter" idx="12"/>
          </p:nvPr>
        </p:nvSpPr>
        <p:spPr/>
        <p:txBody>
          <a:bodyPr/>
          <a:lstStyle/>
          <a:p>
            <a:pPr>
              <a:defRPr/>
            </a:pPr>
            <a:fld id="{B2573519-E8A0-49C4-A323-7D31A2DD007A}" type="slidenum">
              <a:rPr lang="en-US" altLang="en-US" smtClean="0"/>
              <a:pPr>
                <a:defRPr/>
              </a:pPr>
              <a:t>21</a:t>
            </a:fld>
            <a:endParaRPr lang="en-US" altLang="en-US"/>
          </a:p>
        </p:txBody>
      </p:sp>
    </p:spTree>
    <p:extLst>
      <p:ext uri="{BB962C8B-B14F-4D97-AF65-F5344CB8AC3E}">
        <p14:creationId xmlns:p14="http://schemas.microsoft.com/office/powerpoint/2010/main" val="1080877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DC0139F-0FC3-4E38-A031-DCC1CA18FEFE}"/>
              </a:ext>
            </a:extLst>
          </p:cNvPr>
          <p:cNvSpPr>
            <a:spLocks noGrp="1"/>
          </p:cNvSpPr>
          <p:nvPr>
            <p:ph idx="1"/>
          </p:nvPr>
        </p:nvSpPr>
        <p:spPr>
          <a:xfrm>
            <a:off x="433316" y="381000"/>
            <a:ext cx="8229600" cy="4525963"/>
          </a:xfrm>
        </p:spPr>
        <p:txBody>
          <a:bodyPr/>
          <a:lstStyle/>
          <a:p>
            <a:pPr marL="0" indent="0">
              <a:buNone/>
            </a:pPr>
            <a:r>
              <a:rPr lang="en-US" dirty="0"/>
              <a:t>Heather Morgan can help with writing grant applications and all paperwork.  Contact information:</a:t>
            </a:r>
          </a:p>
          <a:p>
            <a:pPr marL="0" indent="0">
              <a:buNone/>
            </a:pPr>
            <a:endParaRPr lang="en-US" dirty="0"/>
          </a:p>
          <a:p>
            <a:pPr marL="0" indent="0">
              <a:buNone/>
            </a:pPr>
            <a:r>
              <a:rPr lang="en-US" dirty="0"/>
              <a:t>Heather Morgan</a:t>
            </a:r>
          </a:p>
          <a:p>
            <a:pPr marL="0" indent="0">
              <a:buNone/>
            </a:pPr>
            <a:r>
              <a:rPr lang="en-US" dirty="0" smtClean="0"/>
              <a:t>hmorgan@twsproject17.org</a:t>
            </a:r>
            <a:endParaRPr lang="en-US" dirty="0"/>
          </a:p>
          <a:p>
            <a:pPr marL="0" indent="0">
              <a:buNone/>
            </a:pPr>
            <a:endParaRPr lang="en-US" dirty="0"/>
          </a:p>
          <a:p>
            <a:pPr marL="0" indent="0">
              <a:buNone/>
            </a:pPr>
            <a:r>
              <a:rPr lang="en-US" dirty="0"/>
              <a:t>Feel free to pass on this information to others in your community</a:t>
            </a:r>
          </a:p>
        </p:txBody>
      </p:sp>
      <p:sp>
        <p:nvSpPr>
          <p:cNvPr id="4" name="Slide Number Placeholder 3">
            <a:extLst>
              <a:ext uri="{FF2B5EF4-FFF2-40B4-BE49-F238E27FC236}">
                <a16:creationId xmlns:a16="http://schemas.microsoft.com/office/drawing/2014/main" xmlns="" id="{AB931742-0DBB-463C-9461-33CDE25E2C2E}"/>
              </a:ext>
            </a:extLst>
          </p:cNvPr>
          <p:cNvSpPr>
            <a:spLocks noGrp="1"/>
          </p:cNvSpPr>
          <p:nvPr>
            <p:ph type="sldNum" sz="quarter" idx="12"/>
          </p:nvPr>
        </p:nvSpPr>
        <p:spPr/>
        <p:txBody>
          <a:bodyPr/>
          <a:lstStyle/>
          <a:p>
            <a:pPr>
              <a:defRPr/>
            </a:pPr>
            <a:fld id="{B2573519-E8A0-49C4-A323-7D31A2DD007A}" type="slidenum">
              <a:rPr lang="en-US" altLang="en-US" smtClean="0"/>
              <a:pPr>
                <a:defRPr/>
              </a:pPr>
              <a:t>22</a:t>
            </a:fld>
            <a:endParaRPr lang="en-US" altLang="en-US"/>
          </a:p>
        </p:txBody>
      </p:sp>
      <p:pic>
        <p:nvPicPr>
          <p:cNvPr id="5" name="Picture 4">
            <a:extLst>
              <a:ext uri="{FF2B5EF4-FFF2-40B4-BE49-F238E27FC236}">
                <a16:creationId xmlns:a16="http://schemas.microsoft.com/office/drawing/2014/main" xmlns="" id="{9EF01D82-C87A-4DF6-A0BA-01EA7EA028E9}"/>
              </a:ext>
            </a:extLst>
          </p:cNvPr>
          <p:cNvPicPr>
            <a:picLocks noChangeAspect="1"/>
          </p:cNvPicPr>
          <p:nvPr/>
        </p:nvPicPr>
        <p:blipFill>
          <a:blip r:embed="rId2"/>
          <a:stretch>
            <a:fillRect/>
          </a:stretch>
        </p:blipFill>
        <p:spPr>
          <a:xfrm>
            <a:off x="5334000" y="2057400"/>
            <a:ext cx="2740838" cy="2209800"/>
          </a:xfrm>
          <a:prstGeom prst="rect">
            <a:avLst/>
          </a:prstGeom>
        </p:spPr>
      </p:pic>
    </p:spTree>
    <p:extLst>
      <p:ext uri="{BB962C8B-B14F-4D97-AF65-F5344CB8AC3E}">
        <p14:creationId xmlns:p14="http://schemas.microsoft.com/office/powerpoint/2010/main" val="152529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43636" y="381000"/>
            <a:ext cx="8153400" cy="838200"/>
          </a:xfrm>
        </p:spPr>
        <p:txBody>
          <a:bodyPr>
            <a:normAutofit fontScale="90000"/>
          </a:bodyPr>
          <a:lstStyle/>
          <a:p>
            <a:pPr eaLnBrk="1" hangingPunct="1">
              <a:defRPr/>
            </a:pPr>
            <a:r>
              <a:rPr lang="en-US" sz="4000" b="1" u="sng" dirty="0"/>
              <a:t>What</a:t>
            </a:r>
            <a:r>
              <a:rPr lang="en-US" sz="4000" b="1" dirty="0"/>
              <a:t> Is An Essential Community Facility ?</a:t>
            </a:r>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3</a:t>
            </a:fld>
            <a:endParaRPr lang="en-US" altLang="en-US"/>
          </a:p>
        </p:txBody>
      </p:sp>
      <p:sp>
        <p:nvSpPr>
          <p:cNvPr id="5" name="Content Placeholder 2">
            <a:extLst>
              <a:ext uri="{FF2B5EF4-FFF2-40B4-BE49-F238E27FC236}">
                <a16:creationId xmlns:a16="http://schemas.microsoft.com/office/drawing/2014/main" xmlns="" id="{06C011CB-32F4-45D5-B261-E6E38E28E5C8}"/>
              </a:ext>
            </a:extLst>
          </p:cNvPr>
          <p:cNvSpPr txBox="1">
            <a:spLocks/>
          </p:cNvSpPr>
          <p:nvPr/>
        </p:nvSpPr>
        <p:spPr bwMode="auto">
          <a:xfrm>
            <a:off x="391236" y="685800"/>
            <a:ext cx="8458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endParaRPr lang="en-US" altLang="en-US" dirty="0"/>
          </a:p>
          <a:p>
            <a:pPr eaLnBrk="1" hangingPunct="1"/>
            <a:r>
              <a:rPr lang="en-US" altLang="en-US" dirty="0"/>
              <a:t>Those public improvements requisite to the beneficial and orderly development of a community operated on a nonprofit basis.</a:t>
            </a:r>
          </a:p>
          <a:p>
            <a:pPr eaLnBrk="1" hangingPunct="1"/>
            <a:r>
              <a:rPr lang="en-US" altLang="en-US" dirty="0"/>
              <a:t>A function customarily provided by a local unit of government;</a:t>
            </a:r>
          </a:p>
          <a:p>
            <a:pPr eaLnBrk="1" hangingPunct="1"/>
            <a:r>
              <a:rPr lang="en-US" altLang="en-US" dirty="0"/>
              <a:t>Does not include private affairs, commercial or business undertakings (except for limited authority for industrial parks); </a:t>
            </a:r>
          </a:p>
          <a:p>
            <a:pPr eaLnBrk="1" hangingPunct="1"/>
            <a:r>
              <a:rPr lang="en-US" altLang="en-US" dirty="0"/>
              <a:t>Is operated on a nonprofit basis; and</a:t>
            </a:r>
          </a:p>
          <a:p>
            <a:pPr eaLnBrk="1" hangingPunct="1"/>
            <a:endParaRPr lang="en-US" altLang="en-US" sz="2400" dirty="0"/>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152400"/>
            <a:ext cx="8077200" cy="1143000"/>
          </a:xfrm>
        </p:spPr>
        <p:txBody>
          <a:bodyPr>
            <a:normAutofit fontScale="90000"/>
          </a:bodyPr>
          <a:lstStyle/>
          <a:p>
            <a:pPr eaLnBrk="1" hangingPunct="1">
              <a:defRPr/>
            </a:pPr>
            <a:r>
              <a:rPr lang="en-US" sz="4000" b="1" dirty="0"/>
              <a:t>What Is An Essential Community Facility?</a:t>
            </a:r>
          </a:p>
        </p:txBody>
      </p:sp>
      <p:sp>
        <p:nvSpPr>
          <p:cNvPr id="45059" name="Rectangle 3"/>
          <p:cNvSpPr>
            <a:spLocks noGrp="1" noChangeArrowheads="1"/>
          </p:cNvSpPr>
          <p:nvPr>
            <p:ph idx="1"/>
          </p:nvPr>
        </p:nvSpPr>
        <p:spPr>
          <a:xfrm>
            <a:off x="457200" y="1298812"/>
            <a:ext cx="8229600" cy="5057538"/>
          </a:xfrm>
        </p:spPr>
        <p:txBody>
          <a:bodyPr/>
          <a:lstStyle/>
          <a:p>
            <a:pPr eaLnBrk="1" hangingPunct="1">
              <a:lnSpc>
                <a:spcPct val="90000"/>
              </a:lnSpc>
            </a:pPr>
            <a:r>
              <a:rPr lang="en-US" altLang="en-US" dirty="0"/>
              <a:t>No individual, commercial, or business undertakings (</a:t>
            </a:r>
            <a:r>
              <a:rPr lang="en-US" altLang="en-US" i="1" dirty="0"/>
              <a:t>except for limited authority for industrial parks</a:t>
            </a:r>
            <a:r>
              <a:rPr lang="en-US" altLang="en-US" dirty="0"/>
              <a:t>)</a:t>
            </a:r>
          </a:p>
          <a:p>
            <a:pPr eaLnBrk="1" hangingPunct="1">
              <a:lnSpc>
                <a:spcPct val="90000"/>
              </a:lnSpc>
              <a:buFontTx/>
              <a:buNone/>
            </a:pPr>
            <a:endParaRPr lang="en-US" altLang="en-US" dirty="0"/>
          </a:p>
          <a:p>
            <a:pPr eaLnBrk="1" hangingPunct="1">
              <a:lnSpc>
                <a:spcPct val="90000"/>
              </a:lnSpc>
            </a:pPr>
            <a:r>
              <a:rPr lang="en-US" altLang="en-US" dirty="0"/>
              <a:t>All facilities must be for public use</a:t>
            </a:r>
          </a:p>
          <a:p>
            <a:pPr eaLnBrk="1" hangingPunct="1">
              <a:lnSpc>
                <a:spcPct val="90000"/>
              </a:lnSpc>
              <a:buFontTx/>
              <a:buNone/>
            </a:pPr>
            <a:r>
              <a:rPr lang="en-US" altLang="en-US" dirty="0"/>
              <a:t>    </a:t>
            </a:r>
            <a:r>
              <a:rPr lang="en-US" altLang="en-US" b="1" dirty="0"/>
              <a:t>Exception:</a:t>
            </a:r>
            <a:r>
              <a:rPr lang="en-US" altLang="en-US" dirty="0"/>
              <a:t>  </a:t>
            </a:r>
            <a:r>
              <a:rPr lang="en-US" altLang="en-US" i="1" dirty="0"/>
              <a:t>YMCA, YWCA, Boy Scouts, Girl Scouts, and Camp Fire Girls</a:t>
            </a:r>
          </a:p>
          <a:p>
            <a:pPr eaLnBrk="1" hangingPunct="1">
              <a:lnSpc>
                <a:spcPct val="90000"/>
              </a:lnSpc>
              <a:buFontTx/>
              <a:buNone/>
            </a:pPr>
            <a:endParaRPr lang="en-US" altLang="en-US" i="1" dirty="0"/>
          </a:p>
          <a:p>
            <a:pPr eaLnBrk="1" hangingPunct="1"/>
            <a:r>
              <a:rPr lang="en-US" altLang="en-US" dirty="0">
                <a:solidFill>
                  <a:srgbClr val="FF0000"/>
                </a:solidFill>
              </a:rPr>
              <a:t>The </a:t>
            </a:r>
            <a:r>
              <a:rPr lang="en-US" altLang="en-US" b="1" i="1" dirty="0">
                <a:solidFill>
                  <a:srgbClr val="FF0000"/>
                </a:solidFill>
              </a:rPr>
              <a:t>facility</a:t>
            </a:r>
            <a:r>
              <a:rPr lang="en-US" altLang="en-US" dirty="0">
                <a:solidFill>
                  <a:srgbClr val="FF0000"/>
                </a:solidFill>
              </a:rPr>
              <a:t> is the physical structure and the</a:t>
            </a:r>
          </a:p>
          <a:p>
            <a:pPr eaLnBrk="1" hangingPunct="1">
              <a:buFontTx/>
              <a:buNone/>
            </a:pPr>
            <a:r>
              <a:rPr lang="en-US" altLang="en-US" dirty="0">
                <a:solidFill>
                  <a:srgbClr val="FF0000"/>
                </a:solidFill>
              </a:rPr>
              <a:t>    service to be provided.</a:t>
            </a:r>
          </a:p>
          <a:p>
            <a:pPr eaLnBrk="1" hangingPunct="1">
              <a:lnSpc>
                <a:spcPct val="90000"/>
              </a:lnSpc>
            </a:pPr>
            <a:endParaRPr lang="en-US" altLang="en-US" i="1" dirty="0"/>
          </a:p>
          <a:p>
            <a:pPr eaLnBrk="1" hangingPunct="1">
              <a:lnSpc>
                <a:spcPct val="90000"/>
              </a:lnSpc>
            </a:pPr>
            <a:endParaRPr lang="en-US" altLang="en-US" sz="1600" i="1" dirty="0"/>
          </a:p>
          <a:p>
            <a:pPr eaLnBrk="1" hangingPunct="1">
              <a:lnSpc>
                <a:spcPct val="90000"/>
              </a:lnSpc>
            </a:pPr>
            <a:endParaRPr lang="en-US" altLang="en-US" sz="1600" i="1" dirty="0"/>
          </a:p>
          <a:p>
            <a:pPr eaLnBrk="1" hangingPunct="1">
              <a:lnSpc>
                <a:spcPct val="90000"/>
              </a:lnSpc>
            </a:pPr>
            <a:endParaRPr lang="en-US" altLang="en-US" dirty="0"/>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22DA355C-9C88-4309-9C2A-A48C56813FD6}"/>
              </a:ext>
            </a:extLst>
          </p:cNvPr>
          <p:cNvSpPr>
            <a:spLocks noGrp="1"/>
          </p:cNvSpPr>
          <p:nvPr>
            <p:ph type="sldNum" sz="quarter" idx="12"/>
          </p:nvPr>
        </p:nvSpPr>
        <p:spPr/>
        <p:txBody>
          <a:bodyPr/>
          <a:lstStyle/>
          <a:p>
            <a:pPr>
              <a:defRPr/>
            </a:pPr>
            <a:fld id="{B2573519-E8A0-49C4-A323-7D31A2DD007A}" type="slidenum">
              <a:rPr lang="en-US" altLang="en-US" smtClean="0"/>
              <a:pPr>
                <a:defRPr/>
              </a:pPr>
              <a:t>5</a:t>
            </a:fld>
            <a:endParaRPr lang="en-US" altLang="en-US"/>
          </a:p>
        </p:txBody>
      </p:sp>
      <p:graphicFrame>
        <p:nvGraphicFramePr>
          <p:cNvPr id="5" name="Content Placeholder 4">
            <a:extLst>
              <a:ext uri="{FF2B5EF4-FFF2-40B4-BE49-F238E27FC236}">
                <a16:creationId xmlns:a16="http://schemas.microsoft.com/office/drawing/2014/main" xmlns="" id="{4B0D8343-6100-47FC-B026-5BEB801446BE}"/>
              </a:ext>
            </a:extLst>
          </p:cNvPr>
          <p:cNvGraphicFramePr>
            <a:graphicFrameLocks noGrp="1"/>
          </p:cNvGraphicFramePr>
          <p:nvPr>
            <p:ph idx="1"/>
            <p:extLst>
              <p:ext uri="{D42A27DB-BD31-4B8C-83A1-F6EECF244321}">
                <p14:modId xmlns:p14="http://schemas.microsoft.com/office/powerpoint/2010/main" val="3484920606"/>
              </p:ext>
            </p:extLst>
          </p:nvPr>
        </p:nvGraphicFramePr>
        <p:xfrm>
          <a:off x="-533400" y="1390342"/>
          <a:ext cx="5334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2">
            <a:extLst>
              <a:ext uri="{FF2B5EF4-FFF2-40B4-BE49-F238E27FC236}">
                <a16:creationId xmlns:a16="http://schemas.microsoft.com/office/drawing/2014/main" xmlns="" id="{6B907FFD-560C-49A3-B789-32F34CEAA5CF}"/>
              </a:ext>
            </a:extLst>
          </p:cNvPr>
          <p:cNvSpPr>
            <a:spLocks noGrp="1" noChangeArrowheads="1"/>
          </p:cNvSpPr>
          <p:nvPr>
            <p:ph type="title"/>
          </p:nvPr>
        </p:nvSpPr>
        <p:spPr/>
        <p:txBody>
          <a:bodyPr/>
          <a:lstStyle/>
          <a:p>
            <a:pPr eaLnBrk="1" hangingPunct="1"/>
            <a:r>
              <a:rPr lang="en-US" altLang="en-US" sz="2800" b="1" i="1" dirty="0"/>
              <a:t>Eligible Loan and Grant Purposes</a:t>
            </a:r>
          </a:p>
        </p:txBody>
      </p:sp>
      <p:graphicFrame>
        <p:nvGraphicFramePr>
          <p:cNvPr id="7" name="Diagram 6">
            <a:extLst>
              <a:ext uri="{FF2B5EF4-FFF2-40B4-BE49-F238E27FC236}">
                <a16:creationId xmlns:a16="http://schemas.microsoft.com/office/drawing/2014/main" xmlns="" id="{6B56AAE5-DBFF-48C1-85EF-6C2092F66D5E}"/>
              </a:ext>
            </a:extLst>
          </p:cNvPr>
          <p:cNvGraphicFramePr/>
          <p:nvPr>
            <p:extLst>
              <p:ext uri="{D42A27DB-BD31-4B8C-83A1-F6EECF244321}">
                <p14:modId xmlns:p14="http://schemas.microsoft.com/office/powerpoint/2010/main" val="3757727748"/>
              </p:ext>
            </p:extLst>
          </p:nvPr>
        </p:nvGraphicFramePr>
        <p:xfrm>
          <a:off x="2743200" y="2286000"/>
          <a:ext cx="6096000" cy="4673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5607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title"/>
          </p:nvPr>
        </p:nvSpPr>
        <p:spPr>
          <a:xfrm>
            <a:off x="685800" y="152400"/>
            <a:ext cx="7772400" cy="1143000"/>
          </a:xfrm>
        </p:spPr>
        <p:txBody>
          <a:bodyPr/>
          <a:lstStyle/>
          <a:p>
            <a:pPr eaLnBrk="1" hangingPunct="1"/>
            <a:r>
              <a:rPr lang="en-US" altLang="en-US" sz="4000" b="1" dirty="0"/>
              <a:t>An Eligible Facility Must Be:</a:t>
            </a:r>
          </a:p>
        </p:txBody>
      </p:sp>
      <p:sp>
        <p:nvSpPr>
          <p:cNvPr id="51203" name="Rectangle 2"/>
          <p:cNvSpPr>
            <a:spLocks noGrp="1" noChangeArrowheads="1"/>
          </p:cNvSpPr>
          <p:nvPr>
            <p:ph idx="1"/>
          </p:nvPr>
        </p:nvSpPr>
        <p:spPr>
          <a:xfrm>
            <a:off x="469710" y="1524000"/>
            <a:ext cx="8229600" cy="4038600"/>
          </a:xfrm>
        </p:spPr>
        <p:txBody>
          <a:bodyPr/>
          <a:lstStyle/>
          <a:p>
            <a:pPr marL="174625" indent="-174625" eaLnBrk="1" hangingPunct="1">
              <a:lnSpc>
                <a:spcPct val="90000"/>
              </a:lnSpc>
            </a:pPr>
            <a:r>
              <a:rPr lang="en-US" altLang="en-US" sz="2800"/>
              <a:t>Able to demonstrate significant community support</a:t>
            </a:r>
            <a:r>
              <a:rPr lang="en-US" altLang="en-US" sz="2400"/>
              <a:t>.</a:t>
            </a:r>
          </a:p>
          <a:p>
            <a:pPr marL="174625" indent="-174625" eaLnBrk="1" hangingPunct="1">
              <a:lnSpc>
                <a:spcPct val="90000"/>
              </a:lnSpc>
            </a:pPr>
            <a:endParaRPr lang="en-US" altLang="en-US" sz="2400"/>
          </a:p>
          <a:p>
            <a:pPr marL="174625" indent="-174625" eaLnBrk="1" hangingPunct="1">
              <a:lnSpc>
                <a:spcPct val="90000"/>
              </a:lnSpc>
            </a:pPr>
            <a:r>
              <a:rPr lang="en-US" altLang="en-US" sz="2800"/>
              <a:t>Provide resolution or letter of support from affected local government(s) to indicate that:</a:t>
            </a:r>
          </a:p>
          <a:p>
            <a:pPr marL="623888" lvl="1" indent="-166688" eaLnBrk="1" hangingPunct="1">
              <a:lnSpc>
                <a:spcPct val="90000"/>
              </a:lnSpc>
            </a:pPr>
            <a:r>
              <a:rPr lang="en-US" altLang="en-US" sz="2400"/>
              <a:t>Service is needed </a:t>
            </a:r>
          </a:p>
          <a:p>
            <a:pPr marL="623888" lvl="1" indent="-166688" eaLnBrk="1" hangingPunct="1">
              <a:lnSpc>
                <a:spcPct val="90000"/>
              </a:lnSpc>
            </a:pPr>
            <a:r>
              <a:rPr lang="en-US" altLang="en-US" sz="2400"/>
              <a:t>Facility will not adversely impact other facilities providing similar services</a:t>
            </a:r>
          </a:p>
          <a:p>
            <a:pPr marL="623888" lvl="1" indent="-166688" eaLnBrk="1" hangingPunct="1">
              <a:lnSpc>
                <a:spcPct val="90000"/>
              </a:lnSpc>
            </a:pPr>
            <a:endParaRPr lang="en-US" altLang="en-US" sz="2400"/>
          </a:p>
          <a:p>
            <a:pPr marL="174625" indent="-174625" eaLnBrk="1" hangingPunct="1">
              <a:lnSpc>
                <a:spcPct val="90000"/>
              </a:lnSpc>
            </a:pPr>
            <a:r>
              <a:rPr lang="en-US" altLang="en-US" sz="2800"/>
              <a:t>This is NOT a requirement for financial support </a:t>
            </a:r>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6</a:t>
            </a:fld>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1295400"/>
            <a:ext cx="7772400" cy="1143000"/>
          </a:xfrm>
        </p:spPr>
        <p:txBody>
          <a:bodyPr/>
          <a:lstStyle/>
          <a:p>
            <a:pPr eaLnBrk="1" hangingPunct="1"/>
            <a:r>
              <a:rPr lang="en-US" altLang="en-US" sz="2800" b="1"/>
              <a:t>Eligible</a:t>
            </a:r>
            <a:r>
              <a:rPr lang="en-US" altLang="en-US" b="1"/>
              <a:t> Nonprofit Corporations</a:t>
            </a:r>
          </a:p>
        </p:txBody>
      </p:sp>
      <p:sp>
        <p:nvSpPr>
          <p:cNvPr id="61443" name="Rectangle 3"/>
          <p:cNvSpPr>
            <a:spLocks noGrp="1" noChangeArrowheads="1"/>
          </p:cNvSpPr>
          <p:nvPr>
            <p:ph idx="1"/>
          </p:nvPr>
        </p:nvSpPr>
        <p:spPr>
          <a:xfrm>
            <a:off x="457200" y="2590800"/>
            <a:ext cx="8229600" cy="3505200"/>
          </a:xfrm>
        </p:spPr>
        <p:txBody>
          <a:bodyPr/>
          <a:lstStyle/>
          <a:p>
            <a:pPr eaLnBrk="1" hangingPunct="1">
              <a:lnSpc>
                <a:spcPct val="80000"/>
              </a:lnSpc>
            </a:pPr>
            <a:r>
              <a:rPr lang="en-US" altLang="en-US" dirty="0"/>
              <a:t>Must have </a:t>
            </a:r>
            <a:r>
              <a:rPr lang="en-US" altLang="en-US" b="1" u="sng" dirty="0"/>
              <a:t>significant ties</a:t>
            </a:r>
            <a:r>
              <a:rPr lang="en-US" altLang="en-US" dirty="0"/>
              <a:t> to local community</a:t>
            </a:r>
          </a:p>
          <a:p>
            <a:pPr eaLnBrk="1" hangingPunct="1">
              <a:lnSpc>
                <a:spcPct val="80000"/>
              </a:lnSpc>
            </a:pPr>
            <a:endParaRPr lang="en-US" altLang="en-US" dirty="0"/>
          </a:p>
          <a:p>
            <a:pPr lvl="1" eaLnBrk="1" hangingPunct="1">
              <a:lnSpc>
                <a:spcPct val="80000"/>
              </a:lnSpc>
            </a:pPr>
            <a:r>
              <a:rPr lang="en-US" altLang="en-US" sz="3200" dirty="0"/>
              <a:t>To ensure that a facility under private control will carry out a public purpose</a:t>
            </a:r>
          </a:p>
          <a:p>
            <a:pPr lvl="1" eaLnBrk="1" hangingPunct="1">
              <a:lnSpc>
                <a:spcPct val="80000"/>
              </a:lnSpc>
            </a:pPr>
            <a:endParaRPr lang="en-US" altLang="en-US" sz="3200" dirty="0"/>
          </a:p>
          <a:p>
            <a:pPr lvl="1" eaLnBrk="1" hangingPunct="1">
              <a:lnSpc>
                <a:spcPct val="80000"/>
              </a:lnSpc>
            </a:pPr>
            <a:r>
              <a:rPr lang="en-US" altLang="en-US" sz="3200" dirty="0"/>
              <a:t>Facility will continue to primarily serve rural areas</a:t>
            </a:r>
          </a:p>
          <a:p>
            <a:pPr lvl="1" eaLnBrk="1" hangingPunct="1">
              <a:lnSpc>
                <a:spcPct val="80000"/>
              </a:lnSpc>
              <a:buFontTx/>
              <a:buNone/>
            </a:pPr>
            <a:endParaRPr lang="en-US" altLang="en-US" sz="2400" dirty="0"/>
          </a:p>
          <a:p>
            <a:pPr lvl="1" eaLnBrk="1" hangingPunct="1">
              <a:lnSpc>
                <a:spcPct val="80000"/>
              </a:lnSpc>
              <a:buFontTx/>
              <a:buNone/>
            </a:pPr>
            <a:endParaRPr lang="en-US" altLang="en-US" sz="2400" dirty="0"/>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7</a:t>
            </a:fld>
            <a:endParaRPr lang="en-US" alt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1371600"/>
            <a:ext cx="7772400" cy="1143000"/>
          </a:xfrm>
        </p:spPr>
        <p:txBody>
          <a:bodyPr/>
          <a:lstStyle/>
          <a:p>
            <a:pPr eaLnBrk="1" hangingPunct="1"/>
            <a:r>
              <a:rPr lang="en-US" altLang="en-US" sz="4000" b="1"/>
              <a:t>Evidence of Significant Ties</a:t>
            </a:r>
          </a:p>
        </p:txBody>
      </p:sp>
      <p:sp>
        <p:nvSpPr>
          <p:cNvPr id="65539" name="Rectangle 3"/>
          <p:cNvSpPr>
            <a:spLocks noGrp="1" noChangeArrowheads="1"/>
          </p:cNvSpPr>
          <p:nvPr>
            <p:ph idx="1"/>
          </p:nvPr>
        </p:nvSpPr>
        <p:spPr>
          <a:xfrm>
            <a:off x="228600" y="2514600"/>
            <a:ext cx="8686800" cy="4114800"/>
          </a:xfrm>
        </p:spPr>
        <p:txBody>
          <a:bodyPr/>
          <a:lstStyle/>
          <a:p>
            <a:pPr marL="609600" indent="-609600" eaLnBrk="1" hangingPunct="1">
              <a:buFontTx/>
              <a:buNone/>
            </a:pPr>
            <a:r>
              <a:rPr lang="en-US" altLang="en-US" sz="3600"/>
              <a:t>Three ways to demonstrate significant ties:</a:t>
            </a:r>
          </a:p>
          <a:p>
            <a:pPr marL="609600" indent="-609600" eaLnBrk="1" hangingPunct="1">
              <a:buFontTx/>
              <a:buAutoNum type="arabicPeriod"/>
            </a:pPr>
            <a:r>
              <a:rPr lang="en-US" altLang="en-US" sz="3600"/>
              <a:t>Close association with, or controlled by a local unit of government</a:t>
            </a:r>
          </a:p>
          <a:p>
            <a:pPr marL="609600" indent="-609600" eaLnBrk="1" hangingPunct="1">
              <a:buFontTx/>
              <a:buAutoNum type="arabicPeriod"/>
            </a:pPr>
            <a:r>
              <a:rPr lang="en-US" altLang="en-US" sz="3600"/>
              <a:t>Broadly-based ownership and controlled by members of the community</a:t>
            </a:r>
          </a:p>
          <a:p>
            <a:pPr marL="609600" indent="-609600" eaLnBrk="1" hangingPunct="1">
              <a:buFontTx/>
              <a:buAutoNum type="arabicPeriod"/>
            </a:pPr>
            <a:r>
              <a:rPr lang="en-US" altLang="en-US" sz="3600"/>
              <a:t>Substantial public funding	 </a:t>
            </a:r>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8</a:t>
            </a:fld>
            <a:endParaRPr lang="en-US" altLang="en-US"/>
          </a:p>
        </p:txBody>
      </p:sp>
    </p:spTree>
    <p:extLst>
      <p:ext uri="{BB962C8B-B14F-4D97-AF65-F5344CB8AC3E}">
        <p14:creationId xmlns:p14="http://schemas.microsoft.com/office/powerpoint/2010/main" val="42247286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1524000"/>
            <a:ext cx="8229600" cy="1143000"/>
          </a:xfrm>
        </p:spPr>
        <p:txBody>
          <a:bodyPr/>
          <a:lstStyle/>
          <a:p>
            <a:pPr eaLnBrk="1" hangingPunct="1"/>
            <a:r>
              <a:rPr lang="en-US" altLang="en-US" sz="3600" b="1"/>
              <a:t>Other Credit</a:t>
            </a:r>
          </a:p>
        </p:txBody>
      </p:sp>
      <p:sp>
        <p:nvSpPr>
          <p:cNvPr id="77827" name="Rectangle 3"/>
          <p:cNvSpPr>
            <a:spLocks noGrp="1" noChangeArrowheads="1"/>
          </p:cNvSpPr>
          <p:nvPr>
            <p:ph idx="1"/>
          </p:nvPr>
        </p:nvSpPr>
        <p:spPr>
          <a:xfrm>
            <a:off x="228600" y="2819400"/>
            <a:ext cx="8610600" cy="2133600"/>
          </a:xfrm>
        </p:spPr>
        <p:txBody>
          <a:bodyPr/>
          <a:lstStyle/>
          <a:p>
            <a:pPr marL="0" indent="0" eaLnBrk="1" hangingPunct="1">
              <a:buFontTx/>
              <a:buNone/>
            </a:pPr>
            <a:r>
              <a:rPr lang="en-US" altLang="en-US" sz="3600" b="1" i="1"/>
              <a:t>Applicant must </a:t>
            </a:r>
            <a:r>
              <a:rPr lang="en-US" altLang="en-US" sz="3600"/>
              <a:t>contact appropriate type of lender for the type of project being financed.</a:t>
            </a:r>
          </a:p>
        </p:txBody>
      </p:sp>
      <p:sp>
        <p:nvSpPr>
          <p:cNvPr id="2" name="Slide Number Placeholder 1"/>
          <p:cNvSpPr>
            <a:spLocks noGrp="1"/>
          </p:cNvSpPr>
          <p:nvPr>
            <p:ph type="sldNum" sz="quarter" idx="12"/>
          </p:nvPr>
        </p:nvSpPr>
        <p:spPr/>
        <p:txBody>
          <a:bodyPr/>
          <a:lstStyle/>
          <a:p>
            <a:pPr>
              <a:defRPr/>
            </a:pPr>
            <a:fld id="{F84521A4-610C-4542-8D56-C70BC19617FE}" type="slidenum">
              <a:rPr lang="en-US" altLang="en-US" smtClean="0"/>
              <a:pPr>
                <a:defRPr/>
              </a:pPr>
              <a:t>9</a:t>
            </a:fld>
            <a:endParaRPr lang="en-US" altLang="en-US"/>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5358F4A9ED4545987B7D80BCD8752F" ma:contentTypeVersion="0" ma:contentTypeDescription="Create a new document." ma:contentTypeScope="" ma:versionID="68049df44d80512f8db54c96016f0e1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CAB6AB-A93F-4F72-BA07-27B031F6A7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5273CB3-2C18-4229-9971-FA7DE495DB8C}">
  <ds:schemaRefs>
    <ds:schemaRef ds:uri="http://schemas.microsoft.com/sharepoint/v3/contenttype/forms"/>
  </ds:schemaRefs>
</ds:datastoreItem>
</file>

<file path=customXml/itemProps3.xml><?xml version="1.0" encoding="utf-8"?>
<ds:datastoreItem xmlns:ds="http://schemas.openxmlformats.org/officeDocument/2006/customXml" ds:itemID="{1CBCE587-42C1-4D15-9AA6-7337747DB34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Theme1</Template>
  <TotalTime>4231</TotalTime>
  <Words>1291</Words>
  <Application>Microsoft Office PowerPoint</Application>
  <PresentationFormat>On-screen Show (4:3)</PresentationFormat>
  <Paragraphs>189</Paragraphs>
  <Slides>22</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Times</vt:lpstr>
      <vt:lpstr>Wingdings</vt:lpstr>
      <vt:lpstr>Theme1</vt:lpstr>
      <vt:lpstr>Custom Design</vt:lpstr>
      <vt:lpstr>HEATHER MORGAN hmorgan@twsproject17.org   </vt:lpstr>
      <vt:lpstr>Where? Eligible Rural Areas</vt:lpstr>
      <vt:lpstr>What Is An Essential Community Facility ?</vt:lpstr>
      <vt:lpstr>What Is An Essential Community Facility?</vt:lpstr>
      <vt:lpstr>Eligible Loan and Grant Purposes</vt:lpstr>
      <vt:lpstr>An Eligible Facility Must Be:</vt:lpstr>
      <vt:lpstr>Eligible Nonprofit Corporations</vt:lpstr>
      <vt:lpstr>Evidence of Significant Ties</vt:lpstr>
      <vt:lpstr>Other Credit</vt:lpstr>
      <vt:lpstr>Legal Authority/Responsibility</vt:lpstr>
      <vt:lpstr>How Can Funds Be Used? Eligible Loan and Grant Purposes</vt:lpstr>
      <vt:lpstr>How Can Funds Be Used? Eligible Loan and Grant Purposes</vt:lpstr>
      <vt:lpstr>How Can Funds Be Used? Eligible Loan and Grant Purposes</vt:lpstr>
      <vt:lpstr>PowerPoint Presentation</vt:lpstr>
      <vt:lpstr>PowerPoint Presentation</vt:lpstr>
      <vt:lpstr>Education and Cultural Projects</vt:lpstr>
      <vt:lpstr>Public Safety Fire &amp; Rescue</vt:lpstr>
      <vt:lpstr>Public Services</vt:lpstr>
      <vt:lpstr>Criteria for a Renewable Energy Source for a CF Project</vt:lpstr>
      <vt:lpstr>Ineligible CF Purposes</vt:lpstr>
      <vt:lpstr>Benefits</vt:lpstr>
      <vt:lpstr>PowerPoint Presentation</vt:lpstr>
    </vt:vector>
  </TitlesOfParts>
  <Company>USDA Rural Development - Wisconsin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Burris</dc:creator>
  <cp:lastModifiedBy>Dorrie Holland-Sullivan</cp:lastModifiedBy>
  <cp:revision>180</cp:revision>
  <cp:lastPrinted>2014-09-23T03:01:52Z</cp:lastPrinted>
  <dcterms:created xsi:type="dcterms:W3CDTF">2004-03-04T19:51:03Z</dcterms:created>
  <dcterms:modified xsi:type="dcterms:W3CDTF">2019-05-03T14:23:03Z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0x0101006C5358F4A9ED4545987B7D80BCD8752F</vt:lpwstr>
  </property>
</Properties>
</file>